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8" r:id="rId2"/>
    <p:sldId id="257" r:id="rId3"/>
    <p:sldId id="266" r:id="rId4"/>
    <p:sldId id="259" r:id="rId5"/>
    <p:sldId id="260" r:id="rId6"/>
    <p:sldId id="261" r:id="rId7"/>
    <p:sldId id="267" r:id="rId8"/>
    <p:sldId id="263" r:id="rId9"/>
    <p:sldId id="268" r:id="rId10"/>
    <p:sldId id="269"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A3CE"/>
    <a:srgbClr val="EAFAF8"/>
    <a:srgbClr val="3B1642"/>
    <a:srgbClr val="AFFE9D"/>
    <a:srgbClr val="1FD2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Stile chiaro 1 - Colore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Stile chiaro 1 - Colore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571" autoAdjust="0"/>
  </p:normalViewPr>
  <p:slideViewPr>
    <p:cSldViewPr snapToGrid="0">
      <p:cViewPr varScale="1">
        <p:scale>
          <a:sx n="99" d="100"/>
          <a:sy n="99" d="100"/>
        </p:scale>
        <p:origin x="96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C563F3-B1BF-3140-BDEC-9F938728E165}"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A2A847-3F8F-2A4C-8C8B-9A46BEC78628}" type="slidenum">
              <a:rPr lang="en-GB" smtClean="0"/>
              <a:t>‹#›</a:t>
            </a:fld>
            <a:endParaRPr lang="en-GB"/>
          </a:p>
        </p:txBody>
      </p:sp>
    </p:spTree>
    <p:extLst>
      <p:ext uri="{BB962C8B-B14F-4D97-AF65-F5344CB8AC3E}">
        <p14:creationId xmlns:p14="http://schemas.microsoft.com/office/powerpoint/2010/main" val="3760043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the next ten minutes I will focus on three points: who is represented in the TRUSTEE Stakeholder Forum, what the preliminary survey is telling us about the ZEWT transition, and how those findings shape the ongoing Stakeholder Forum consultation. The survey is not the final consultation result. It is the PREPARE stage of the engagement process: it gives us an evidence base to decide what needs to be challenged, clarified and stress-tested in the interviews and workshops.</a:t>
            </a:r>
          </a:p>
          <a:p>
            <a:endParaRPr lang="en-GB" dirty="0"/>
          </a:p>
        </p:txBody>
      </p:sp>
      <p:sp>
        <p:nvSpPr>
          <p:cNvPr id="4" name="Slide Number Placeholder 3"/>
          <p:cNvSpPr>
            <a:spLocks noGrp="1"/>
          </p:cNvSpPr>
          <p:nvPr>
            <p:ph type="sldNum" sz="quarter" idx="5"/>
          </p:nvPr>
        </p:nvSpPr>
        <p:spPr/>
        <p:txBody>
          <a:bodyPr/>
          <a:lstStyle/>
          <a:p>
            <a:fld id="{70A2A847-3F8F-2A4C-8C8B-9A46BEC78628}" type="slidenum">
              <a:rPr lang="en-GB" smtClean="0"/>
              <a:t>1</a:t>
            </a:fld>
            <a:endParaRPr lang="en-GB"/>
          </a:p>
        </p:txBody>
      </p:sp>
    </p:spTree>
    <p:extLst>
      <p:ext uri="{BB962C8B-B14F-4D97-AF65-F5344CB8AC3E}">
        <p14:creationId xmlns:p14="http://schemas.microsoft.com/office/powerpoint/2010/main" val="25164278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D3.1 deliberately structures the consultation as a sequence. The survey is the PREPARE step: it captures initial expectations before stakeholders are exposed to the TRUSTEE use cases. The interviews then deepen those results, and the Rome workshops move from opinions to structured assessment of the use cases. This matters for how we read the survey today. We should not ask, ‘What is the final answer?’ We should ask, ‘Where is there convergence, where is there uncertainty, and what must the workshops resolve?’</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Forum is much broader than the survey sample. It has 35 confirmed members and was deliberately assembled across the ZEWT ecosystem. Twelve members represent public institutions, networks or citizen associations; ten are research organisations; and the remainder bring shipowner, operator, manufacturing, infrastructure and optimisation perspectives. The thematic allocation is also important: fifteen members are in Strategy and Finance, ten in Technologies and Technical Integration, five in Environmental Impact and five in Workforce and Wider Societal Impact. So the November workshops can draw on expertise that is much more balanced than the twenty survey responses alone.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We received twenty usable survey submissions and retained all twenty. The sample is experienced: eleven respondents, or 55%, report at least ten years in the sector. But it is not balanced across thematic expertise. Eleven respondents identify primarily with Technologies and Technical Integration and seven with Environmental Impact; only one respondent each identifies primarily with Workforce and with Strategy and Finance. That is why we treat this as targeted consultation evidence, report absolute numbers alongside percentages, and do not infer subgroup differences. The Forum itself will help correct that imbalance in the workshop phase.</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probably the strongest survey signal for the foresight work. Only one of twenty respondents expects large-scale zero-emission fuels in deep-sea shipping by 2030, and only two of twenty expect widespread battery-electric short-sea or inland deployment by then. Confidence rises markedly towards 2050: fourteen of twenty place deep-sea alternative-fuel deployment no later than 2050, sixteen of twenty do so for battery-electric short-sea and inland shipping, and fifteen of twenty for mandatory OPS. The workshop implication is not that 2030 is unimportant. It is that we need to define credible 2030 stepping stones separately from mature 2050 configurations.</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When stakeholders were asked to select their top three barriers, financial constraints came first at twelve of twenty, followed by grid and energy supply at eleven, and infrastructure mismatch at ten. Regulatory uncertainty was selected by seven, and technological readiness by six. This does not mean technology readiness is unimportant; it means that, when forced to prioritise, respondents frequently point to the conditions around technology deployment. For Rome, that tells us to challenge every use case not only on whether the technology works, but on who finances it, where the energy comes from, and whether the required port infrastructure exists on the same timeline.</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more detailed questions reinforce the same systemic picture. Fuel supply-chain bottlenecks were rated critical by ten of eighteen respondents, and grid-capacity gaps by eight of nineteen. Deep-sea ports are expected to prioritise alternative-fuel bunkering and high-capacity grid or OPS. Beyond infrastructure, fifteen of twenty agree or totally agree that unequal investment capacity could create a two-tier port system. Nineteen of twenty are at least partly concerned that hazardous fuels may generate local community concern. Fourteen of twenty place standardised port safety regulation in the two strongest necessity categories, and fifteen of twenty at least partly agree that skills mismatch may become a bottleneck. These are not add-ons to the technical discussion; they are conditions of feasibility.</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This is how I would translate the survey into the workshop agenda. For Environmental Impact, the survey gives us expectations of meaningful emissions reductions, but lifecycle trade-offs remain uncertain: the workshop should test the boundaries of the environmental assessment. For Strategy and Finance, the dominant question is who bears the infrastructure burden and how we prevent uneven deployment. For Technologies and Integration, we should explicitly separate configurations credible by 2030 from those that require 2050 conditions. And for Workforce and Society, the survey points to skills, certification, safety and community trust as prerequisites that need to be built into the use cases rather than discussed afterwards.</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output we need from Rome is not another list of opinions. The survey has already done the first screening. The workshops should use that evidence to stress-test each initial use case, explicitly for both time horizons, and capture pro, cons, gaps and suggestions in a way that can feed the comparative analysis and barrier work. I would carry three messages into the room. First, ask whether the ecosystem is ready, not only whether the technology is ready. Second, keep 2030 and 2050 separate. Third, treat finance, regulation, skills and acceptance as variables inside the use-case design. That is how the consultation can materially improve the TRUSTEE outputs.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value of the workshops will be in challenging those hypotheses with the broader Stakeholder Forum and turning them into concrete changes to the use cases, barriers and subsequent recommendations.</a:t>
            </a:r>
          </a:p>
          <a:p>
            <a:endParaRPr lang="en-GB" dirty="0"/>
          </a:p>
        </p:txBody>
      </p:sp>
      <p:sp>
        <p:nvSpPr>
          <p:cNvPr id="4" name="Slide Number Placeholder 3"/>
          <p:cNvSpPr>
            <a:spLocks noGrp="1"/>
          </p:cNvSpPr>
          <p:nvPr>
            <p:ph type="sldNum" sz="quarter" idx="5"/>
          </p:nvPr>
        </p:nvSpPr>
        <p:spPr/>
        <p:txBody>
          <a:bodyPr/>
          <a:lstStyle/>
          <a:p>
            <a:fld id="{70A2A847-3F8F-2A4C-8C8B-9A46BEC78628}" type="slidenum">
              <a:rPr lang="en-GB" smtClean="0"/>
              <a:t>11</a:t>
            </a:fld>
            <a:endParaRPr lang="en-GB"/>
          </a:p>
        </p:txBody>
      </p:sp>
    </p:spTree>
    <p:extLst>
      <p:ext uri="{BB962C8B-B14F-4D97-AF65-F5344CB8AC3E}">
        <p14:creationId xmlns:p14="http://schemas.microsoft.com/office/powerpoint/2010/main" val="24992137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pic>
        <p:nvPicPr>
          <p:cNvPr id="13" name="Immagine 12" descr="Immagine che contiene Elementi grafici, Carattere, grafica, testo&#10;&#10;Il contenuto generato dall'IA potrebbe non essere corretto.">
            <a:extLst>
              <a:ext uri="{FF2B5EF4-FFF2-40B4-BE49-F238E27FC236}">
                <a16:creationId xmlns:a16="http://schemas.microsoft.com/office/drawing/2014/main" id="{2C634CB5-3D4E-8FE5-35ED-70FE897758E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03843" y="1130101"/>
            <a:ext cx="6447116" cy="1240320"/>
          </a:xfrm>
          <a:prstGeom prst="rect">
            <a:avLst/>
          </a:prstGeom>
        </p:spPr>
      </p:pic>
      <p:sp>
        <p:nvSpPr>
          <p:cNvPr id="22" name="Rettangolo 21">
            <a:extLst>
              <a:ext uri="{FF2B5EF4-FFF2-40B4-BE49-F238E27FC236}">
                <a16:creationId xmlns:a16="http://schemas.microsoft.com/office/drawing/2014/main" id="{C9E54862-CAC8-6E03-28F3-B03670272834}"/>
              </a:ext>
            </a:extLst>
          </p:cNvPr>
          <p:cNvSpPr/>
          <p:nvPr userDrawn="1"/>
        </p:nvSpPr>
        <p:spPr>
          <a:xfrm>
            <a:off x="0" y="6277297"/>
            <a:ext cx="12242800" cy="5807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itolo 1">
            <a:extLst>
              <a:ext uri="{FF2B5EF4-FFF2-40B4-BE49-F238E27FC236}">
                <a16:creationId xmlns:a16="http://schemas.microsoft.com/office/drawing/2014/main" id="{202A717C-1AA1-EDA6-38A1-D5FCE39FD5EB}"/>
              </a:ext>
            </a:extLst>
          </p:cNvPr>
          <p:cNvSpPr>
            <a:spLocks noGrp="1"/>
          </p:cNvSpPr>
          <p:nvPr>
            <p:ph type="ctrTitle" hasCustomPrompt="1"/>
          </p:nvPr>
        </p:nvSpPr>
        <p:spPr>
          <a:xfrm>
            <a:off x="4805637" y="3158426"/>
            <a:ext cx="7043529" cy="1805953"/>
          </a:xfrm>
        </p:spPr>
        <p:txBody>
          <a:bodyPr anchor="b"/>
          <a:lstStyle>
            <a:lvl1pPr algn="ctr">
              <a:defRPr sz="6000">
                <a:solidFill>
                  <a:schemeClr val="accent1"/>
                </a:solidFill>
              </a:defRPr>
            </a:lvl1pPr>
          </a:lstStyle>
          <a:p>
            <a:r>
              <a:rPr lang="it-IT" dirty="0"/>
              <a:t>TITLE OF THE PRESENTATION</a:t>
            </a:r>
            <a:endParaRPr lang="en-GB" dirty="0"/>
          </a:p>
        </p:txBody>
      </p:sp>
      <p:sp>
        <p:nvSpPr>
          <p:cNvPr id="24" name="Sottotitolo 2">
            <a:extLst>
              <a:ext uri="{FF2B5EF4-FFF2-40B4-BE49-F238E27FC236}">
                <a16:creationId xmlns:a16="http://schemas.microsoft.com/office/drawing/2014/main" id="{04DB793A-C6E3-3BAF-E31E-55C213003A93}"/>
              </a:ext>
            </a:extLst>
          </p:cNvPr>
          <p:cNvSpPr>
            <a:spLocks noGrp="1"/>
          </p:cNvSpPr>
          <p:nvPr>
            <p:ph type="subTitle" idx="1" hasCustomPrompt="1"/>
          </p:nvPr>
        </p:nvSpPr>
        <p:spPr>
          <a:xfrm>
            <a:off x="4805637" y="5221972"/>
            <a:ext cx="7043529" cy="1400259"/>
          </a:xfrm>
        </p:spPr>
        <p:txBody>
          <a:bodyPr/>
          <a:lstStyle>
            <a:lvl1pPr marL="0" indent="0" algn="ctr">
              <a:spcBef>
                <a:spcPts val="600"/>
              </a:spcBef>
              <a:buNone/>
              <a:defRPr sz="24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Date</a:t>
            </a:r>
          </a:p>
          <a:p>
            <a:r>
              <a:rPr lang="it-IT" dirty="0" err="1"/>
              <a:t>Occasion</a:t>
            </a:r>
            <a:endParaRPr lang="it-IT" dirty="0"/>
          </a:p>
          <a:p>
            <a:r>
              <a:rPr lang="it-IT" dirty="0" err="1"/>
              <a:t>Presenter</a:t>
            </a:r>
            <a:r>
              <a:rPr lang="it-IT" dirty="0"/>
              <a:t>, </a:t>
            </a:r>
            <a:r>
              <a:rPr lang="it-IT" dirty="0" err="1"/>
              <a:t>affiliation</a:t>
            </a:r>
            <a:endParaRPr lang="en-GB" dirty="0"/>
          </a:p>
        </p:txBody>
      </p:sp>
      <p:pic>
        <p:nvPicPr>
          <p:cNvPr id="25" name="Immagine 24" descr="Immagine che contiene testo, Carattere, logo, Blu elettrico&#10;&#10;Il contenuto generato dall'IA potrebbe non essere corretto.">
            <a:extLst>
              <a:ext uri="{FF2B5EF4-FFF2-40B4-BE49-F238E27FC236}">
                <a16:creationId xmlns:a16="http://schemas.microsoft.com/office/drawing/2014/main" id="{9EAF1A97-8E6B-E081-E816-3515F2919CE1}"/>
              </a:ext>
            </a:extLst>
          </p:cNvPr>
          <p:cNvPicPr>
            <a:picLocks noChangeAspect="1"/>
          </p:cNvPicPr>
          <p:nvPr userDrawn="1"/>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6890" y="4964379"/>
            <a:ext cx="3352800" cy="704088"/>
          </a:xfrm>
          <a:prstGeom prst="rect">
            <a:avLst/>
          </a:prstGeom>
        </p:spPr>
      </p:pic>
      <p:sp>
        <p:nvSpPr>
          <p:cNvPr id="27" name="CasellaDiTesto 26">
            <a:extLst>
              <a:ext uri="{FF2B5EF4-FFF2-40B4-BE49-F238E27FC236}">
                <a16:creationId xmlns:a16="http://schemas.microsoft.com/office/drawing/2014/main" id="{94CC7110-E939-9353-E64E-72B20D054F65}"/>
              </a:ext>
            </a:extLst>
          </p:cNvPr>
          <p:cNvSpPr txBox="1"/>
          <p:nvPr userDrawn="1"/>
        </p:nvSpPr>
        <p:spPr>
          <a:xfrm>
            <a:off x="246891" y="5678925"/>
            <a:ext cx="4072862" cy="1015663"/>
          </a:xfrm>
          <a:prstGeom prst="rect">
            <a:avLst/>
          </a:prstGeom>
          <a:noFill/>
        </p:spPr>
        <p:txBody>
          <a:bodyPr wrap="square" rtlCol="0">
            <a:spAutoFit/>
          </a:bodyPr>
          <a:lstStyle/>
          <a:p>
            <a:r>
              <a:rPr lang="en-GB" sz="1200" i="1" kern="0" dirty="0">
                <a:solidFill>
                  <a:schemeClr val="accent4"/>
                </a:solidFill>
                <a:effectLst/>
                <a:latin typeface="Calibri" panose="020F0502020204030204" pitchFamily="34" charset="0"/>
                <a:ea typeface="Times New Roman" panose="02020603050405020304" pitchFamily="18" charset="0"/>
              </a:rPr>
              <a:t>TRUSTEE is a Horizon Europe project funded by the European Union under grant agreement no. 101192328. </a:t>
            </a:r>
            <a:r>
              <a:rPr lang="en-GB" sz="1200" i="1" kern="0" dirty="0">
                <a:solidFill>
                  <a:schemeClr val="accent4"/>
                </a:solidFill>
                <a:effectLst/>
                <a:latin typeface="Calibri" panose="020F0502020204030204" pitchFamily="34" charset="0"/>
                <a:cs typeface="+mn-cs"/>
              </a:rPr>
              <a:t>Views and opinions expressed are however those of the author(s) only and do not necessarily reflect those of the European Union. The European Union cannot be held responsible for them.</a:t>
            </a:r>
          </a:p>
        </p:txBody>
      </p:sp>
      <p:pic>
        <p:nvPicPr>
          <p:cNvPr id="38" name="Immagine 37" descr="Immagine che contiene trasporto, natante, acqua, nave&#10;&#10;Il contenuto generato dall'IA potrebbe non essere corretto.">
            <a:extLst>
              <a:ext uri="{FF2B5EF4-FFF2-40B4-BE49-F238E27FC236}">
                <a16:creationId xmlns:a16="http://schemas.microsoft.com/office/drawing/2014/main" id="{FC2C192F-CBA2-67AF-9C04-4337367963E6}"/>
              </a:ext>
            </a:extLst>
          </p:cNvPr>
          <p:cNvPicPr>
            <a:picLocks noChangeAspect="1"/>
          </p:cNvPicPr>
          <p:nvPr userDrawn="1"/>
        </p:nvPicPr>
        <p:blipFill>
          <a:blip r:embed="rId4">
            <a:extLst>
              <a:ext uri="{28A0092B-C50C-407E-A947-70E740481C1C}">
                <a14:useLocalDpi xmlns:a14="http://schemas.microsoft.com/office/drawing/2010/main" val="0"/>
              </a:ext>
            </a:extLst>
          </a:blip>
          <a:srcRect t="11172" b="11172"/>
          <a:stretch/>
        </p:blipFill>
        <p:spPr>
          <a:xfrm>
            <a:off x="351134" y="733477"/>
            <a:ext cx="3730202" cy="3749066"/>
          </a:xfrm>
          <a:prstGeom prst="ellipse">
            <a:avLst/>
          </a:prstGeom>
        </p:spPr>
      </p:pic>
      <p:pic>
        <p:nvPicPr>
          <p:cNvPr id="44" name="Immagine 43" descr="Immagine che contiene Elementi grafici, design&#10;&#10;Il contenuto generato dall'IA potrebbe non essere corretto.">
            <a:extLst>
              <a:ext uri="{FF2B5EF4-FFF2-40B4-BE49-F238E27FC236}">
                <a16:creationId xmlns:a16="http://schemas.microsoft.com/office/drawing/2014/main" id="{AE7ECD39-B0F8-2E83-711E-088D9772C74E}"/>
              </a:ext>
            </a:extLst>
          </p:cNvPr>
          <p:cNvPicPr>
            <a:picLocks noChangeAspect="1"/>
          </p:cNvPicPr>
          <p:nvPr userDrawn="1"/>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6890" y="648097"/>
            <a:ext cx="3834446" cy="3834446"/>
          </a:xfrm>
          <a:prstGeom prst="rect">
            <a:avLst/>
          </a:prstGeom>
        </p:spPr>
      </p:pic>
      <p:cxnSp>
        <p:nvCxnSpPr>
          <p:cNvPr id="46" name="Connettore diritto 45">
            <a:extLst>
              <a:ext uri="{FF2B5EF4-FFF2-40B4-BE49-F238E27FC236}">
                <a16:creationId xmlns:a16="http://schemas.microsoft.com/office/drawing/2014/main" id="{945CC8B2-5705-1C7E-8C8D-71F9277CDC3E}"/>
              </a:ext>
            </a:extLst>
          </p:cNvPr>
          <p:cNvCxnSpPr>
            <a:cxnSpLocks/>
          </p:cNvCxnSpPr>
          <p:nvPr userDrawn="1"/>
        </p:nvCxnSpPr>
        <p:spPr>
          <a:xfrm>
            <a:off x="4607947" y="5123542"/>
            <a:ext cx="7438909"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02638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1E0EA4-B586-54B7-B4D2-BD49CEE28D71}"/>
              </a:ext>
            </a:extLst>
          </p:cNvPr>
          <p:cNvSpPr>
            <a:spLocks noGrp="1"/>
          </p:cNvSpPr>
          <p:nvPr>
            <p:ph type="title" hasCustomPrompt="1"/>
          </p:nvPr>
        </p:nvSpPr>
        <p:spPr>
          <a:xfrm>
            <a:off x="1" y="18255"/>
            <a:ext cx="12192000" cy="772772"/>
          </a:xfrm>
        </p:spPr>
        <p:txBody>
          <a:bodyPr>
            <a:noAutofit/>
          </a:bodyPr>
          <a:lstStyle>
            <a:lvl1pPr>
              <a:defRPr sz="3200"/>
            </a:lvl1pPr>
          </a:lstStyle>
          <a:p>
            <a:r>
              <a:rPr lang="it-IT" dirty="0"/>
              <a:t>FARE CLIC PER MODIFICARE LO STILE DEL TITOLO DELLO SCHEMA</a:t>
            </a:r>
            <a:endParaRPr lang="en-GB" dirty="0"/>
          </a:p>
        </p:txBody>
      </p:sp>
      <p:sp>
        <p:nvSpPr>
          <p:cNvPr id="3" name="Segnaposto contenuto 2">
            <a:extLst>
              <a:ext uri="{FF2B5EF4-FFF2-40B4-BE49-F238E27FC236}">
                <a16:creationId xmlns:a16="http://schemas.microsoft.com/office/drawing/2014/main" id="{8CA2C4E9-4A3F-8700-7B8D-8AC25699FAD4}"/>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cxnSp>
        <p:nvCxnSpPr>
          <p:cNvPr id="7" name="Connettore diritto 6">
            <a:extLst>
              <a:ext uri="{FF2B5EF4-FFF2-40B4-BE49-F238E27FC236}">
                <a16:creationId xmlns:a16="http://schemas.microsoft.com/office/drawing/2014/main" id="{33E6B83B-D96B-8B22-399E-464114561AB9}"/>
              </a:ext>
            </a:extLst>
          </p:cNvPr>
          <p:cNvCxnSpPr>
            <a:cxnSpLocks/>
          </p:cNvCxnSpPr>
          <p:nvPr userDrawn="1"/>
        </p:nvCxnSpPr>
        <p:spPr>
          <a:xfrm>
            <a:off x="275433" y="805541"/>
            <a:ext cx="11641133"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sp>
        <p:nvSpPr>
          <p:cNvPr id="8" name="Segnaposto data 3">
            <a:extLst>
              <a:ext uri="{FF2B5EF4-FFF2-40B4-BE49-F238E27FC236}">
                <a16:creationId xmlns:a16="http://schemas.microsoft.com/office/drawing/2014/main" id="{F55D06F4-E5B2-B68C-5AB2-9DAC4D84264A}"/>
              </a:ext>
            </a:extLst>
          </p:cNvPr>
          <p:cNvSpPr>
            <a:spLocks noGrp="1"/>
          </p:cNvSpPr>
          <p:nvPr>
            <p:ph type="dt" sz="half" idx="2"/>
          </p:nvPr>
        </p:nvSpPr>
        <p:spPr>
          <a:xfrm>
            <a:off x="5532120" y="6466638"/>
            <a:ext cx="1046018" cy="365125"/>
          </a:xfrm>
          <a:prstGeom prst="rect">
            <a:avLst/>
          </a:prstGeom>
        </p:spPr>
        <p:txBody>
          <a:bodyPr vert="horz" lIns="91440" tIns="45720" rIns="91440" bIns="45720" rtlCol="0" anchor="ctr"/>
          <a:lstStyle>
            <a:lvl1pPr algn="l">
              <a:defRPr sz="1200">
                <a:solidFill>
                  <a:schemeClr val="accent2"/>
                </a:solidFill>
              </a:defRPr>
            </a:lvl1pPr>
          </a:lstStyle>
          <a:p>
            <a:fld id="{C0065336-1AF8-437E-A63F-E049ADF0CB17}" type="datetimeFigureOut">
              <a:rPr lang="en-GB" smtClean="0"/>
              <a:pPr/>
              <a:t>14/09/2026</a:t>
            </a:fld>
            <a:endParaRPr lang="en-GB"/>
          </a:p>
        </p:txBody>
      </p:sp>
      <p:sp>
        <p:nvSpPr>
          <p:cNvPr id="9" name="Segnaposto piè di pagina 4">
            <a:extLst>
              <a:ext uri="{FF2B5EF4-FFF2-40B4-BE49-F238E27FC236}">
                <a16:creationId xmlns:a16="http://schemas.microsoft.com/office/drawing/2014/main" id="{5F93C1BE-6AD0-BFA5-61DB-A32A6EE25808}"/>
              </a:ext>
            </a:extLst>
          </p:cNvPr>
          <p:cNvSpPr>
            <a:spLocks noGrp="1"/>
          </p:cNvSpPr>
          <p:nvPr>
            <p:ph type="ftr" sz="quarter" idx="3"/>
          </p:nvPr>
        </p:nvSpPr>
        <p:spPr>
          <a:xfrm>
            <a:off x="7247312" y="6466638"/>
            <a:ext cx="4114800" cy="365125"/>
          </a:xfrm>
          <a:prstGeom prst="rect">
            <a:avLst/>
          </a:prstGeom>
        </p:spPr>
        <p:txBody>
          <a:bodyPr vert="horz" lIns="91440" tIns="45720" rIns="91440" bIns="45720" rtlCol="0" anchor="ctr"/>
          <a:lstStyle>
            <a:lvl1pPr algn="ctr">
              <a:defRPr sz="1200">
                <a:solidFill>
                  <a:schemeClr val="accent2"/>
                </a:solidFill>
              </a:defRPr>
            </a:lvl1pPr>
          </a:lstStyle>
          <a:p>
            <a:r>
              <a:rPr lang="it-IT" dirty="0"/>
              <a:t>Title of the </a:t>
            </a:r>
            <a:r>
              <a:rPr lang="it-IT" dirty="0" err="1"/>
              <a:t>presentation</a:t>
            </a:r>
            <a:endParaRPr lang="en-GB" dirty="0"/>
          </a:p>
        </p:txBody>
      </p:sp>
      <p:sp>
        <p:nvSpPr>
          <p:cNvPr id="10" name="Segnaposto numero diapositiva 5">
            <a:extLst>
              <a:ext uri="{FF2B5EF4-FFF2-40B4-BE49-F238E27FC236}">
                <a16:creationId xmlns:a16="http://schemas.microsoft.com/office/drawing/2014/main" id="{E5357494-C9F3-A205-E9A3-026A0280EF9F}"/>
              </a:ext>
            </a:extLst>
          </p:cNvPr>
          <p:cNvSpPr>
            <a:spLocks noGrp="1"/>
          </p:cNvSpPr>
          <p:nvPr>
            <p:ph type="sldNum" sz="quarter" idx="4"/>
          </p:nvPr>
        </p:nvSpPr>
        <p:spPr>
          <a:xfrm>
            <a:off x="11499850" y="6466638"/>
            <a:ext cx="492644" cy="365125"/>
          </a:xfrm>
          <a:prstGeom prst="rect">
            <a:avLst/>
          </a:prstGeom>
        </p:spPr>
        <p:txBody>
          <a:bodyPr vert="horz" lIns="91440" tIns="45720" rIns="91440" bIns="45720" rtlCol="0" anchor="ctr"/>
          <a:lstStyle>
            <a:lvl1pPr algn="r">
              <a:defRPr sz="1200">
                <a:solidFill>
                  <a:schemeClr val="accent2"/>
                </a:solidFill>
              </a:defRPr>
            </a:lvl1pPr>
          </a:lstStyle>
          <a:p>
            <a:fld id="{30E93DA4-554E-4661-9EBE-EEFA1AAB9925}" type="slidenum">
              <a:rPr lang="en-GB" smtClean="0"/>
              <a:pPr/>
              <a:t>‹#›</a:t>
            </a:fld>
            <a:endParaRPr lang="en-GB" dirty="0"/>
          </a:p>
        </p:txBody>
      </p:sp>
    </p:spTree>
    <p:extLst>
      <p:ext uri="{BB962C8B-B14F-4D97-AF65-F5344CB8AC3E}">
        <p14:creationId xmlns:p14="http://schemas.microsoft.com/office/powerpoint/2010/main" val="1438872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Pr>
        <a:solidFill>
          <a:schemeClr val="tx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79E617-2DC5-BB66-800C-1D002CA6D4D7}"/>
              </a:ext>
            </a:extLst>
          </p:cNvPr>
          <p:cNvSpPr>
            <a:spLocks noGrp="1"/>
          </p:cNvSpPr>
          <p:nvPr>
            <p:ph type="title" hasCustomPrompt="1"/>
          </p:nvPr>
        </p:nvSpPr>
        <p:spPr>
          <a:xfrm>
            <a:off x="831850" y="1709738"/>
            <a:ext cx="10515600" cy="2852737"/>
          </a:xfrm>
        </p:spPr>
        <p:txBody>
          <a:bodyPr anchor="b"/>
          <a:lstStyle>
            <a:lvl1pPr>
              <a:defRPr sz="6000">
                <a:solidFill>
                  <a:schemeClr val="accent3"/>
                </a:solidFill>
              </a:defRPr>
            </a:lvl1pPr>
          </a:lstStyle>
          <a:p>
            <a:r>
              <a:rPr lang="it-IT" dirty="0"/>
              <a:t>FARE CLIC PER MODIFICARE LO STILE DEL TITOLO DELLO SCHEMA</a:t>
            </a:r>
            <a:endParaRPr lang="en-GB" dirty="0"/>
          </a:p>
        </p:txBody>
      </p:sp>
      <p:sp>
        <p:nvSpPr>
          <p:cNvPr id="3" name="Segnaposto testo 2">
            <a:extLst>
              <a:ext uri="{FF2B5EF4-FFF2-40B4-BE49-F238E27FC236}">
                <a16:creationId xmlns:a16="http://schemas.microsoft.com/office/drawing/2014/main" id="{7B25583B-B21B-C376-BBE8-2262BF628FCF}"/>
              </a:ext>
            </a:extLst>
          </p:cNvPr>
          <p:cNvSpPr>
            <a:spLocks noGrp="1"/>
          </p:cNvSpPr>
          <p:nvPr>
            <p:ph type="body" idx="1"/>
          </p:nvPr>
        </p:nvSpPr>
        <p:spPr>
          <a:xfrm>
            <a:off x="831850" y="4589463"/>
            <a:ext cx="10515600" cy="1500187"/>
          </a:xfrm>
        </p:spPr>
        <p:txBody>
          <a:bodyPr/>
          <a:lstStyle>
            <a:lvl1pPr marL="0" indent="0" algn="ctr">
              <a:buNone/>
              <a:defRPr sz="24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it-IT" dirty="0"/>
              <a:t>Fare clic per modificare gli stili del testo dello schema</a:t>
            </a:r>
          </a:p>
        </p:txBody>
      </p:sp>
      <p:sp>
        <p:nvSpPr>
          <p:cNvPr id="4" name="Segnaposto data 3">
            <a:extLst>
              <a:ext uri="{FF2B5EF4-FFF2-40B4-BE49-F238E27FC236}">
                <a16:creationId xmlns:a16="http://schemas.microsoft.com/office/drawing/2014/main" id="{FB18AC16-03BC-3649-7EC8-37B329D2BD6A}"/>
              </a:ext>
            </a:extLst>
          </p:cNvPr>
          <p:cNvSpPr>
            <a:spLocks noGrp="1"/>
          </p:cNvSpPr>
          <p:nvPr>
            <p:ph type="dt" sz="half" idx="10"/>
          </p:nvPr>
        </p:nvSpPr>
        <p:spPr>
          <a:xfrm>
            <a:off x="5532120" y="6450012"/>
            <a:ext cx="1046018" cy="365125"/>
          </a:xfrm>
          <a:prstGeom prst="rect">
            <a:avLst/>
          </a:prstGeom>
        </p:spPr>
        <p:txBody>
          <a:bodyPr/>
          <a:lstStyle/>
          <a:p>
            <a:fld id="{C0065336-1AF8-437E-A63F-E049ADF0CB17}" type="datetimeFigureOut">
              <a:rPr lang="en-GB" smtClean="0"/>
              <a:t>14/09/2026</a:t>
            </a:fld>
            <a:endParaRPr lang="en-GB"/>
          </a:p>
        </p:txBody>
      </p:sp>
      <p:sp>
        <p:nvSpPr>
          <p:cNvPr id="5" name="Segnaposto piè di pagina 4">
            <a:extLst>
              <a:ext uri="{FF2B5EF4-FFF2-40B4-BE49-F238E27FC236}">
                <a16:creationId xmlns:a16="http://schemas.microsoft.com/office/drawing/2014/main" id="{BB75B200-70BB-83E5-07A3-E93CF26796BF}"/>
              </a:ext>
            </a:extLst>
          </p:cNvPr>
          <p:cNvSpPr>
            <a:spLocks noGrp="1"/>
          </p:cNvSpPr>
          <p:nvPr>
            <p:ph type="ftr" sz="quarter" idx="11"/>
          </p:nvPr>
        </p:nvSpPr>
        <p:spPr>
          <a:xfrm>
            <a:off x="6942512" y="6450012"/>
            <a:ext cx="4114800" cy="365125"/>
          </a:xfrm>
          <a:prstGeom prst="rect">
            <a:avLst/>
          </a:prstGeom>
        </p:spPr>
        <p:txBody>
          <a:bodyPr/>
          <a:lstStyle/>
          <a:p>
            <a:endParaRPr lang="en-GB"/>
          </a:p>
        </p:txBody>
      </p:sp>
      <p:sp>
        <p:nvSpPr>
          <p:cNvPr id="6" name="Segnaposto numero diapositiva 5">
            <a:extLst>
              <a:ext uri="{FF2B5EF4-FFF2-40B4-BE49-F238E27FC236}">
                <a16:creationId xmlns:a16="http://schemas.microsoft.com/office/drawing/2014/main" id="{E68A9E72-A8AD-710E-BF11-BDF071DA2E97}"/>
              </a:ext>
            </a:extLst>
          </p:cNvPr>
          <p:cNvSpPr>
            <a:spLocks noGrp="1"/>
          </p:cNvSpPr>
          <p:nvPr>
            <p:ph type="sldNum" sz="quarter" idx="12"/>
          </p:nvPr>
        </p:nvSpPr>
        <p:spPr>
          <a:xfrm>
            <a:off x="11288684" y="6450012"/>
            <a:ext cx="703810" cy="365125"/>
          </a:xfrm>
          <a:prstGeom prst="rect">
            <a:avLst/>
          </a:prstGeom>
        </p:spPr>
        <p:txBody>
          <a:bodyPr/>
          <a:lstStyle/>
          <a:p>
            <a:fld id="{30E93DA4-554E-4661-9EBE-EEFA1AAB9925}" type="slidenum">
              <a:rPr lang="en-GB" smtClean="0"/>
              <a:t>‹#›</a:t>
            </a:fld>
            <a:endParaRPr lang="en-GB"/>
          </a:p>
        </p:txBody>
      </p:sp>
    </p:spTree>
    <p:extLst>
      <p:ext uri="{BB962C8B-B14F-4D97-AF65-F5344CB8AC3E}">
        <p14:creationId xmlns:p14="http://schemas.microsoft.com/office/powerpoint/2010/main" val="26228962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ue contenuti">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D1A0B7F-F8CC-4B71-F541-5E57917BF55C}"/>
              </a:ext>
            </a:extLst>
          </p:cNvPr>
          <p:cNvSpPr>
            <a:spLocks noGrp="1"/>
          </p:cNvSpPr>
          <p:nvPr>
            <p:ph sz="half" idx="1"/>
          </p:nvPr>
        </p:nvSpPr>
        <p:spPr>
          <a:xfrm>
            <a:off x="838200" y="1386116"/>
            <a:ext cx="5181600" cy="4790847"/>
          </a:xfrm>
        </p:spPr>
        <p:txBody>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4" name="Segnaposto contenuto 3">
            <a:extLst>
              <a:ext uri="{FF2B5EF4-FFF2-40B4-BE49-F238E27FC236}">
                <a16:creationId xmlns:a16="http://schemas.microsoft.com/office/drawing/2014/main" id="{53465E04-5AC9-1A46-3D9B-0D4C381F6CDD}"/>
              </a:ext>
            </a:extLst>
          </p:cNvPr>
          <p:cNvSpPr>
            <a:spLocks noGrp="1"/>
          </p:cNvSpPr>
          <p:nvPr>
            <p:ph sz="half" idx="2"/>
          </p:nvPr>
        </p:nvSpPr>
        <p:spPr>
          <a:xfrm>
            <a:off x="6172200" y="1386116"/>
            <a:ext cx="5181600" cy="4790847"/>
          </a:xfrm>
        </p:spPr>
        <p:txBody>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10" name="Segnaposto data 3">
            <a:extLst>
              <a:ext uri="{FF2B5EF4-FFF2-40B4-BE49-F238E27FC236}">
                <a16:creationId xmlns:a16="http://schemas.microsoft.com/office/drawing/2014/main" id="{7D8B97F3-79F7-B08A-D361-B8BF5B9E7F15}"/>
              </a:ext>
            </a:extLst>
          </p:cNvPr>
          <p:cNvSpPr>
            <a:spLocks noGrp="1"/>
          </p:cNvSpPr>
          <p:nvPr>
            <p:ph type="dt" sz="half" idx="10"/>
          </p:nvPr>
        </p:nvSpPr>
        <p:spPr>
          <a:xfrm>
            <a:off x="5532120" y="6466638"/>
            <a:ext cx="1046018" cy="365125"/>
          </a:xfrm>
          <a:prstGeom prst="rect">
            <a:avLst/>
          </a:prstGeom>
        </p:spPr>
        <p:txBody>
          <a:bodyPr vert="horz" lIns="91440" tIns="45720" rIns="91440" bIns="45720" rtlCol="0" anchor="ctr"/>
          <a:lstStyle>
            <a:lvl1pPr algn="l">
              <a:defRPr sz="1200">
                <a:solidFill>
                  <a:schemeClr val="accent2"/>
                </a:solidFill>
              </a:defRPr>
            </a:lvl1pPr>
          </a:lstStyle>
          <a:p>
            <a:fld id="{C0065336-1AF8-437E-A63F-E049ADF0CB17}" type="datetimeFigureOut">
              <a:rPr lang="en-GB" smtClean="0"/>
              <a:pPr/>
              <a:t>14/09/2026</a:t>
            </a:fld>
            <a:endParaRPr lang="en-GB"/>
          </a:p>
        </p:txBody>
      </p:sp>
      <p:sp>
        <p:nvSpPr>
          <p:cNvPr id="11" name="Segnaposto piè di pagina 4">
            <a:extLst>
              <a:ext uri="{FF2B5EF4-FFF2-40B4-BE49-F238E27FC236}">
                <a16:creationId xmlns:a16="http://schemas.microsoft.com/office/drawing/2014/main" id="{7F9F53D8-E868-30E4-FC82-46FF2AB467C7}"/>
              </a:ext>
            </a:extLst>
          </p:cNvPr>
          <p:cNvSpPr>
            <a:spLocks noGrp="1"/>
          </p:cNvSpPr>
          <p:nvPr>
            <p:ph type="ftr" sz="quarter" idx="3"/>
          </p:nvPr>
        </p:nvSpPr>
        <p:spPr>
          <a:xfrm>
            <a:off x="7247312" y="6466638"/>
            <a:ext cx="4114800" cy="365125"/>
          </a:xfrm>
          <a:prstGeom prst="rect">
            <a:avLst/>
          </a:prstGeom>
        </p:spPr>
        <p:txBody>
          <a:bodyPr vert="horz" lIns="91440" tIns="45720" rIns="91440" bIns="45720" rtlCol="0" anchor="ctr"/>
          <a:lstStyle>
            <a:lvl1pPr algn="ctr">
              <a:defRPr sz="1200">
                <a:solidFill>
                  <a:schemeClr val="accent2"/>
                </a:solidFill>
              </a:defRPr>
            </a:lvl1pPr>
          </a:lstStyle>
          <a:p>
            <a:r>
              <a:rPr lang="it-IT" dirty="0"/>
              <a:t>Title of the </a:t>
            </a:r>
            <a:r>
              <a:rPr lang="it-IT" dirty="0" err="1"/>
              <a:t>presentation</a:t>
            </a:r>
            <a:endParaRPr lang="en-GB" dirty="0"/>
          </a:p>
        </p:txBody>
      </p:sp>
      <p:sp>
        <p:nvSpPr>
          <p:cNvPr id="12" name="Segnaposto numero diapositiva 5">
            <a:extLst>
              <a:ext uri="{FF2B5EF4-FFF2-40B4-BE49-F238E27FC236}">
                <a16:creationId xmlns:a16="http://schemas.microsoft.com/office/drawing/2014/main" id="{C1906081-7950-D85C-0709-1A137F57C95A}"/>
              </a:ext>
            </a:extLst>
          </p:cNvPr>
          <p:cNvSpPr>
            <a:spLocks noGrp="1"/>
          </p:cNvSpPr>
          <p:nvPr>
            <p:ph type="sldNum" sz="quarter" idx="4"/>
          </p:nvPr>
        </p:nvSpPr>
        <p:spPr>
          <a:xfrm>
            <a:off x="11499850" y="6466638"/>
            <a:ext cx="492644" cy="365125"/>
          </a:xfrm>
          <a:prstGeom prst="rect">
            <a:avLst/>
          </a:prstGeom>
        </p:spPr>
        <p:txBody>
          <a:bodyPr vert="horz" lIns="91440" tIns="45720" rIns="91440" bIns="45720" rtlCol="0" anchor="ctr"/>
          <a:lstStyle>
            <a:lvl1pPr algn="r">
              <a:defRPr sz="1200">
                <a:solidFill>
                  <a:schemeClr val="accent2"/>
                </a:solidFill>
              </a:defRPr>
            </a:lvl1pPr>
          </a:lstStyle>
          <a:p>
            <a:fld id="{30E93DA4-554E-4661-9EBE-EEFA1AAB9925}" type="slidenum">
              <a:rPr lang="en-GB" smtClean="0"/>
              <a:pPr/>
              <a:t>‹#›</a:t>
            </a:fld>
            <a:endParaRPr lang="en-GB" dirty="0"/>
          </a:p>
        </p:txBody>
      </p:sp>
      <p:sp>
        <p:nvSpPr>
          <p:cNvPr id="13" name="Titolo 1">
            <a:extLst>
              <a:ext uri="{FF2B5EF4-FFF2-40B4-BE49-F238E27FC236}">
                <a16:creationId xmlns:a16="http://schemas.microsoft.com/office/drawing/2014/main" id="{A8E8A266-8727-D2D1-3A17-6E4D7DE38DBD}"/>
              </a:ext>
            </a:extLst>
          </p:cNvPr>
          <p:cNvSpPr>
            <a:spLocks noGrp="1"/>
          </p:cNvSpPr>
          <p:nvPr>
            <p:ph type="title" hasCustomPrompt="1"/>
          </p:nvPr>
        </p:nvSpPr>
        <p:spPr>
          <a:xfrm>
            <a:off x="1" y="18255"/>
            <a:ext cx="12192000" cy="772772"/>
          </a:xfrm>
        </p:spPr>
        <p:txBody>
          <a:bodyPr>
            <a:noAutofit/>
          </a:bodyPr>
          <a:lstStyle>
            <a:lvl1pPr>
              <a:defRPr sz="3200"/>
            </a:lvl1pPr>
          </a:lstStyle>
          <a:p>
            <a:r>
              <a:rPr lang="it-IT" dirty="0"/>
              <a:t>FARE CLIC PER MODIFICARE LO STILE DEL TITOLO DELLO SCHEMA</a:t>
            </a:r>
            <a:endParaRPr lang="en-GB" dirty="0"/>
          </a:p>
        </p:txBody>
      </p:sp>
      <p:cxnSp>
        <p:nvCxnSpPr>
          <p:cNvPr id="14" name="Connettore diritto 13">
            <a:extLst>
              <a:ext uri="{FF2B5EF4-FFF2-40B4-BE49-F238E27FC236}">
                <a16:creationId xmlns:a16="http://schemas.microsoft.com/office/drawing/2014/main" id="{24EE397D-7408-0B22-CFE6-1547D356FFF8}"/>
              </a:ext>
            </a:extLst>
          </p:cNvPr>
          <p:cNvCxnSpPr>
            <a:cxnSpLocks/>
          </p:cNvCxnSpPr>
          <p:nvPr userDrawn="1"/>
        </p:nvCxnSpPr>
        <p:spPr>
          <a:xfrm>
            <a:off x="275433" y="805541"/>
            <a:ext cx="11641133"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86958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fronto">
    <p:spTree>
      <p:nvGrpSpPr>
        <p:cNvPr id="1" name=""/>
        <p:cNvGrpSpPr/>
        <p:nvPr/>
      </p:nvGrpSpPr>
      <p:grpSpPr>
        <a:xfrm>
          <a:off x="0" y="0"/>
          <a:ext cx="0" cy="0"/>
          <a:chOff x="0" y="0"/>
          <a:chExt cx="0" cy="0"/>
        </a:xfrm>
      </p:grpSpPr>
      <p:sp>
        <p:nvSpPr>
          <p:cNvPr id="3" name="Segnaposto testo 2">
            <a:extLst>
              <a:ext uri="{FF2B5EF4-FFF2-40B4-BE49-F238E27FC236}">
                <a16:creationId xmlns:a16="http://schemas.microsoft.com/office/drawing/2014/main" id="{B15741CA-514C-FA2B-9AAB-8BEF5196F8B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0EA002AB-2463-FC2E-5B8D-8942ABD5FA8D}"/>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ED6CFBEC-37AE-0E11-6B67-DFFE51C863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A8B3CF55-62A0-F9BF-5662-6689A22FD97A}"/>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15" name="Segnaposto data 3">
            <a:extLst>
              <a:ext uri="{FF2B5EF4-FFF2-40B4-BE49-F238E27FC236}">
                <a16:creationId xmlns:a16="http://schemas.microsoft.com/office/drawing/2014/main" id="{7202BB8A-5AB8-8D97-0E56-E0C6532B907D}"/>
              </a:ext>
            </a:extLst>
          </p:cNvPr>
          <p:cNvSpPr txBox="1">
            <a:spLocks/>
          </p:cNvSpPr>
          <p:nvPr userDrawn="1"/>
        </p:nvSpPr>
        <p:spPr>
          <a:xfrm>
            <a:off x="5532120" y="6466638"/>
            <a:ext cx="1046018"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0065336-1AF8-437E-A63F-E049ADF0CB17}" type="datetimeFigureOut">
              <a:rPr lang="en-GB" smtClean="0"/>
              <a:pPr/>
              <a:t>14/09/2026</a:t>
            </a:fld>
            <a:endParaRPr lang="en-GB"/>
          </a:p>
        </p:txBody>
      </p:sp>
      <p:sp>
        <p:nvSpPr>
          <p:cNvPr id="16" name="Segnaposto piè di pagina 4">
            <a:extLst>
              <a:ext uri="{FF2B5EF4-FFF2-40B4-BE49-F238E27FC236}">
                <a16:creationId xmlns:a16="http://schemas.microsoft.com/office/drawing/2014/main" id="{7BE2A319-32B5-7351-00C3-95B670B772A5}"/>
              </a:ext>
            </a:extLst>
          </p:cNvPr>
          <p:cNvSpPr txBox="1">
            <a:spLocks/>
          </p:cNvSpPr>
          <p:nvPr userDrawn="1"/>
        </p:nvSpPr>
        <p:spPr>
          <a:xfrm>
            <a:off x="7247312" y="646663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Title of the presentation</a:t>
            </a:r>
            <a:endParaRPr lang="en-GB" dirty="0"/>
          </a:p>
        </p:txBody>
      </p:sp>
      <p:sp>
        <p:nvSpPr>
          <p:cNvPr id="17" name="Segnaposto numero diapositiva 5">
            <a:extLst>
              <a:ext uri="{FF2B5EF4-FFF2-40B4-BE49-F238E27FC236}">
                <a16:creationId xmlns:a16="http://schemas.microsoft.com/office/drawing/2014/main" id="{9580D728-6466-7C74-9F76-58621CE87768}"/>
              </a:ext>
            </a:extLst>
          </p:cNvPr>
          <p:cNvSpPr txBox="1">
            <a:spLocks/>
          </p:cNvSpPr>
          <p:nvPr userDrawn="1"/>
        </p:nvSpPr>
        <p:spPr>
          <a:xfrm>
            <a:off x="11499850" y="6466638"/>
            <a:ext cx="49264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E93DA4-554E-4661-9EBE-EEFA1AAB9925}" type="slidenum">
              <a:rPr lang="en-GB" smtClean="0"/>
              <a:pPr/>
              <a:t>‹#›</a:t>
            </a:fld>
            <a:endParaRPr lang="en-GB" dirty="0"/>
          </a:p>
        </p:txBody>
      </p:sp>
      <p:sp>
        <p:nvSpPr>
          <p:cNvPr id="18" name="Titolo 1">
            <a:extLst>
              <a:ext uri="{FF2B5EF4-FFF2-40B4-BE49-F238E27FC236}">
                <a16:creationId xmlns:a16="http://schemas.microsoft.com/office/drawing/2014/main" id="{6D8DCFCA-48E8-8462-0BFF-E8DF75A66882}"/>
              </a:ext>
            </a:extLst>
          </p:cNvPr>
          <p:cNvSpPr>
            <a:spLocks noGrp="1"/>
          </p:cNvSpPr>
          <p:nvPr>
            <p:ph type="title" hasCustomPrompt="1"/>
          </p:nvPr>
        </p:nvSpPr>
        <p:spPr>
          <a:xfrm>
            <a:off x="1" y="18255"/>
            <a:ext cx="12192000" cy="772772"/>
          </a:xfrm>
        </p:spPr>
        <p:txBody>
          <a:bodyPr>
            <a:noAutofit/>
          </a:bodyPr>
          <a:lstStyle>
            <a:lvl1pPr>
              <a:defRPr sz="3200"/>
            </a:lvl1pPr>
          </a:lstStyle>
          <a:p>
            <a:r>
              <a:rPr lang="it-IT" dirty="0"/>
              <a:t>FARE CLIC PER MODIFICARE LO STILE DEL TITOLO DELLO SCHEMA</a:t>
            </a:r>
            <a:endParaRPr lang="en-GB" dirty="0"/>
          </a:p>
        </p:txBody>
      </p:sp>
      <p:cxnSp>
        <p:nvCxnSpPr>
          <p:cNvPr id="19" name="Connettore diritto 18">
            <a:extLst>
              <a:ext uri="{FF2B5EF4-FFF2-40B4-BE49-F238E27FC236}">
                <a16:creationId xmlns:a16="http://schemas.microsoft.com/office/drawing/2014/main" id="{E1012962-6BF3-E2BE-06F9-DBE45E4B1612}"/>
              </a:ext>
            </a:extLst>
          </p:cNvPr>
          <p:cNvCxnSpPr>
            <a:cxnSpLocks/>
          </p:cNvCxnSpPr>
          <p:nvPr userDrawn="1"/>
        </p:nvCxnSpPr>
        <p:spPr>
          <a:xfrm>
            <a:off x="275433" y="805541"/>
            <a:ext cx="11641133"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6155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olo titolo">
    <p:spTree>
      <p:nvGrpSpPr>
        <p:cNvPr id="1" name=""/>
        <p:cNvGrpSpPr/>
        <p:nvPr/>
      </p:nvGrpSpPr>
      <p:grpSpPr>
        <a:xfrm>
          <a:off x="0" y="0"/>
          <a:ext cx="0" cy="0"/>
          <a:chOff x="0" y="0"/>
          <a:chExt cx="0" cy="0"/>
        </a:xfrm>
      </p:grpSpPr>
      <p:sp>
        <p:nvSpPr>
          <p:cNvPr id="8" name="Segnaposto data 3">
            <a:extLst>
              <a:ext uri="{FF2B5EF4-FFF2-40B4-BE49-F238E27FC236}">
                <a16:creationId xmlns:a16="http://schemas.microsoft.com/office/drawing/2014/main" id="{CFFB6C94-AA61-7C4C-992C-D44ADE05BEE2}"/>
              </a:ext>
            </a:extLst>
          </p:cNvPr>
          <p:cNvSpPr txBox="1">
            <a:spLocks/>
          </p:cNvSpPr>
          <p:nvPr userDrawn="1"/>
        </p:nvSpPr>
        <p:spPr>
          <a:xfrm>
            <a:off x="5532120" y="6466638"/>
            <a:ext cx="1046018"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0065336-1AF8-437E-A63F-E049ADF0CB17}" type="datetimeFigureOut">
              <a:rPr lang="en-GB" smtClean="0"/>
              <a:pPr/>
              <a:t>14/09/2026</a:t>
            </a:fld>
            <a:endParaRPr lang="en-GB"/>
          </a:p>
        </p:txBody>
      </p:sp>
      <p:sp>
        <p:nvSpPr>
          <p:cNvPr id="9" name="Segnaposto piè di pagina 4">
            <a:extLst>
              <a:ext uri="{FF2B5EF4-FFF2-40B4-BE49-F238E27FC236}">
                <a16:creationId xmlns:a16="http://schemas.microsoft.com/office/drawing/2014/main" id="{DB2FF72D-BFFA-8FDD-EE45-9BAD67A2D1DF}"/>
              </a:ext>
            </a:extLst>
          </p:cNvPr>
          <p:cNvSpPr txBox="1">
            <a:spLocks/>
          </p:cNvSpPr>
          <p:nvPr userDrawn="1"/>
        </p:nvSpPr>
        <p:spPr>
          <a:xfrm>
            <a:off x="7247312" y="646663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Title of the presentation</a:t>
            </a:r>
            <a:endParaRPr lang="en-GB" dirty="0"/>
          </a:p>
        </p:txBody>
      </p:sp>
      <p:sp>
        <p:nvSpPr>
          <p:cNvPr id="10" name="Segnaposto numero diapositiva 5">
            <a:extLst>
              <a:ext uri="{FF2B5EF4-FFF2-40B4-BE49-F238E27FC236}">
                <a16:creationId xmlns:a16="http://schemas.microsoft.com/office/drawing/2014/main" id="{8DC26925-04EE-C449-D46E-7B681D377B5E}"/>
              </a:ext>
            </a:extLst>
          </p:cNvPr>
          <p:cNvSpPr txBox="1">
            <a:spLocks/>
          </p:cNvSpPr>
          <p:nvPr userDrawn="1"/>
        </p:nvSpPr>
        <p:spPr>
          <a:xfrm>
            <a:off x="11499850" y="6466638"/>
            <a:ext cx="49264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E93DA4-554E-4661-9EBE-EEFA1AAB9925}" type="slidenum">
              <a:rPr lang="en-GB" smtClean="0"/>
              <a:pPr/>
              <a:t>‹#›</a:t>
            </a:fld>
            <a:endParaRPr lang="en-GB" dirty="0"/>
          </a:p>
        </p:txBody>
      </p:sp>
      <p:sp>
        <p:nvSpPr>
          <p:cNvPr id="11" name="Titolo 1">
            <a:extLst>
              <a:ext uri="{FF2B5EF4-FFF2-40B4-BE49-F238E27FC236}">
                <a16:creationId xmlns:a16="http://schemas.microsoft.com/office/drawing/2014/main" id="{00A96EE0-340A-8483-2227-E693E6981E6F}"/>
              </a:ext>
            </a:extLst>
          </p:cNvPr>
          <p:cNvSpPr>
            <a:spLocks noGrp="1"/>
          </p:cNvSpPr>
          <p:nvPr>
            <p:ph type="title" hasCustomPrompt="1"/>
          </p:nvPr>
        </p:nvSpPr>
        <p:spPr>
          <a:xfrm>
            <a:off x="1" y="18255"/>
            <a:ext cx="12192000" cy="772772"/>
          </a:xfrm>
        </p:spPr>
        <p:txBody>
          <a:bodyPr>
            <a:noAutofit/>
          </a:bodyPr>
          <a:lstStyle>
            <a:lvl1pPr>
              <a:defRPr sz="3200"/>
            </a:lvl1pPr>
          </a:lstStyle>
          <a:p>
            <a:r>
              <a:rPr lang="it-IT" dirty="0"/>
              <a:t>FARE CLIC PER MODIFICARE LO STILE DEL TITOLO DELLO SCHEMA</a:t>
            </a:r>
            <a:endParaRPr lang="en-GB" dirty="0"/>
          </a:p>
        </p:txBody>
      </p:sp>
      <p:cxnSp>
        <p:nvCxnSpPr>
          <p:cNvPr id="12" name="Connettore diritto 11">
            <a:extLst>
              <a:ext uri="{FF2B5EF4-FFF2-40B4-BE49-F238E27FC236}">
                <a16:creationId xmlns:a16="http://schemas.microsoft.com/office/drawing/2014/main" id="{22B7C673-EA6A-93BF-53CE-D99AA3B21A28}"/>
              </a:ext>
            </a:extLst>
          </p:cNvPr>
          <p:cNvCxnSpPr>
            <a:cxnSpLocks/>
          </p:cNvCxnSpPr>
          <p:nvPr userDrawn="1"/>
        </p:nvCxnSpPr>
        <p:spPr>
          <a:xfrm>
            <a:off x="275433" y="805541"/>
            <a:ext cx="11641133" cy="0"/>
          </a:xfrm>
          <a:prstGeom prst="line">
            <a:avLst/>
          </a:prstGeom>
          <a:ln w="76200">
            <a:solidFill>
              <a:schemeClr val="accent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8179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5" name="Segnaposto data 3">
            <a:extLst>
              <a:ext uri="{FF2B5EF4-FFF2-40B4-BE49-F238E27FC236}">
                <a16:creationId xmlns:a16="http://schemas.microsoft.com/office/drawing/2014/main" id="{31EF73FF-A5B8-9E15-4A9C-EE9D09400D72}"/>
              </a:ext>
            </a:extLst>
          </p:cNvPr>
          <p:cNvSpPr txBox="1">
            <a:spLocks/>
          </p:cNvSpPr>
          <p:nvPr userDrawn="1"/>
        </p:nvSpPr>
        <p:spPr>
          <a:xfrm>
            <a:off x="5532120" y="6466638"/>
            <a:ext cx="1046018"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0065336-1AF8-437E-A63F-E049ADF0CB17}" type="datetimeFigureOut">
              <a:rPr lang="en-GB" smtClean="0"/>
              <a:pPr/>
              <a:t>14/09/2026</a:t>
            </a:fld>
            <a:endParaRPr lang="en-GB"/>
          </a:p>
        </p:txBody>
      </p:sp>
      <p:sp>
        <p:nvSpPr>
          <p:cNvPr id="6" name="Segnaposto piè di pagina 4">
            <a:extLst>
              <a:ext uri="{FF2B5EF4-FFF2-40B4-BE49-F238E27FC236}">
                <a16:creationId xmlns:a16="http://schemas.microsoft.com/office/drawing/2014/main" id="{4AE22C62-4EE4-F8B8-0463-173A2F5B5F9F}"/>
              </a:ext>
            </a:extLst>
          </p:cNvPr>
          <p:cNvSpPr txBox="1">
            <a:spLocks/>
          </p:cNvSpPr>
          <p:nvPr userDrawn="1"/>
        </p:nvSpPr>
        <p:spPr>
          <a:xfrm>
            <a:off x="7247312" y="6466638"/>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Title of the presentation</a:t>
            </a:r>
            <a:endParaRPr lang="en-GB" dirty="0"/>
          </a:p>
        </p:txBody>
      </p:sp>
      <p:sp>
        <p:nvSpPr>
          <p:cNvPr id="7" name="Segnaposto numero diapositiva 5">
            <a:extLst>
              <a:ext uri="{FF2B5EF4-FFF2-40B4-BE49-F238E27FC236}">
                <a16:creationId xmlns:a16="http://schemas.microsoft.com/office/drawing/2014/main" id="{5A81AC31-EE0A-2FF4-82B4-13AA07FB11DA}"/>
              </a:ext>
            </a:extLst>
          </p:cNvPr>
          <p:cNvSpPr txBox="1">
            <a:spLocks/>
          </p:cNvSpPr>
          <p:nvPr userDrawn="1"/>
        </p:nvSpPr>
        <p:spPr>
          <a:xfrm>
            <a:off x="11499850" y="6466638"/>
            <a:ext cx="49264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0E93DA4-554E-4661-9EBE-EEFA1AAB9925}" type="slidenum">
              <a:rPr lang="en-GB" smtClean="0"/>
              <a:pPr/>
              <a:t>‹#›</a:t>
            </a:fld>
            <a:endParaRPr lang="en-GB" dirty="0"/>
          </a:p>
        </p:txBody>
      </p:sp>
    </p:spTree>
    <p:extLst>
      <p:ext uri="{BB962C8B-B14F-4D97-AF65-F5344CB8AC3E}">
        <p14:creationId xmlns:p14="http://schemas.microsoft.com/office/powerpoint/2010/main" val="2951212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C654F2-CDEC-F56C-AE27-956589D6F2E6}"/>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3C2AAC6A-8A71-79A7-D872-8075D77962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FB55C468-0DC9-D54B-71D3-9DEBACC4F4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CD96B595-17DF-B8EE-9FC0-988636E6F7EC}"/>
              </a:ext>
            </a:extLst>
          </p:cNvPr>
          <p:cNvSpPr>
            <a:spLocks noGrp="1"/>
          </p:cNvSpPr>
          <p:nvPr>
            <p:ph type="dt" sz="half" idx="10"/>
          </p:nvPr>
        </p:nvSpPr>
        <p:spPr>
          <a:xfrm>
            <a:off x="5532120" y="6450012"/>
            <a:ext cx="1046018" cy="365125"/>
          </a:xfrm>
          <a:prstGeom prst="rect">
            <a:avLst/>
          </a:prstGeom>
        </p:spPr>
        <p:txBody>
          <a:bodyPr/>
          <a:lstStyle/>
          <a:p>
            <a:fld id="{C0065336-1AF8-437E-A63F-E049ADF0CB17}" type="datetimeFigureOut">
              <a:rPr lang="en-GB" smtClean="0"/>
              <a:t>14/09/2026</a:t>
            </a:fld>
            <a:endParaRPr lang="en-GB"/>
          </a:p>
        </p:txBody>
      </p:sp>
      <p:sp>
        <p:nvSpPr>
          <p:cNvPr id="6" name="Segnaposto piè di pagina 5">
            <a:extLst>
              <a:ext uri="{FF2B5EF4-FFF2-40B4-BE49-F238E27FC236}">
                <a16:creationId xmlns:a16="http://schemas.microsoft.com/office/drawing/2014/main" id="{81128FF2-31BB-FAF8-589C-CA86DA1F05BC}"/>
              </a:ext>
            </a:extLst>
          </p:cNvPr>
          <p:cNvSpPr>
            <a:spLocks noGrp="1"/>
          </p:cNvSpPr>
          <p:nvPr>
            <p:ph type="ftr" sz="quarter" idx="11"/>
          </p:nvPr>
        </p:nvSpPr>
        <p:spPr>
          <a:xfrm>
            <a:off x="6942512" y="6450012"/>
            <a:ext cx="4114800" cy="365125"/>
          </a:xfrm>
          <a:prstGeom prst="rect">
            <a:avLst/>
          </a:prstGeom>
        </p:spPr>
        <p:txBody>
          <a:bodyPr/>
          <a:lstStyle/>
          <a:p>
            <a:endParaRPr lang="en-GB"/>
          </a:p>
        </p:txBody>
      </p:sp>
      <p:sp>
        <p:nvSpPr>
          <p:cNvPr id="7" name="Segnaposto numero diapositiva 6">
            <a:extLst>
              <a:ext uri="{FF2B5EF4-FFF2-40B4-BE49-F238E27FC236}">
                <a16:creationId xmlns:a16="http://schemas.microsoft.com/office/drawing/2014/main" id="{60A44C9B-0914-1877-F0C8-7588AD03B5B2}"/>
              </a:ext>
            </a:extLst>
          </p:cNvPr>
          <p:cNvSpPr>
            <a:spLocks noGrp="1"/>
          </p:cNvSpPr>
          <p:nvPr>
            <p:ph type="sldNum" sz="quarter" idx="12"/>
          </p:nvPr>
        </p:nvSpPr>
        <p:spPr>
          <a:xfrm>
            <a:off x="11288684" y="6450012"/>
            <a:ext cx="703810" cy="365125"/>
          </a:xfrm>
          <a:prstGeom prst="rect">
            <a:avLst/>
          </a:prstGeom>
        </p:spPr>
        <p:txBody>
          <a:bodyPr/>
          <a:lstStyle/>
          <a:p>
            <a:fld id="{30E93DA4-554E-4661-9EBE-EEFA1AAB9925}" type="slidenum">
              <a:rPr lang="en-GB" smtClean="0"/>
              <a:t>‹#›</a:t>
            </a:fld>
            <a:endParaRPr lang="en-GB"/>
          </a:p>
        </p:txBody>
      </p:sp>
    </p:spTree>
    <p:extLst>
      <p:ext uri="{BB962C8B-B14F-4D97-AF65-F5344CB8AC3E}">
        <p14:creationId xmlns:p14="http://schemas.microsoft.com/office/powerpoint/2010/main" val="367748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B256A2-5D98-F9F4-1EF4-F214B2F9F1AC}"/>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D57D08F4-3149-0908-0B22-F36A6BB728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D7B55DE1-F833-08DC-9964-31D099C691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26028416-888A-2689-FD51-67F158C3DB10}"/>
              </a:ext>
            </a:extLst>
          </p:cNvPr>
          <p:cNvSpPr>
            <a:spLocks noGrp="1"/>
          </p:cNvSpPr>
          <p:nvPr>
            <p:ph type="dt" sz="half" idx="10"/>
          </p:nvPr>
        </p:nvSpPr>
        <p:spPr>
          <a:xfrm>
            <a:off x="5532120" y="6450012"/>
            <a:ext cx="1046018" cy="365125"/>
          </a:xfrm>
          <a:prstGeom prst="rect">
            <a:avLst/>
          </a:prstGeom>
        </p:spPr>
        <p:txBody>
          <a:bodyPr/>
          <a:lstStyle/>
          <a:p>
            <a:fld id="{C0065336-1AF8-437E-A63F-E049ADF0CB17}" type="datetimeFigureOut">
              <a:rPr lang="en-GB" smtClean="0"/>
              <a:t>14/09/2026</a:t>
            </a:fld>
            <a:endParaRPr lang="en-GB"/>
          </a:p>
        </p:txBody>
      </p:sp>
      <p:sp>
        <p:nvSpPr>
          <p:cNvPr id="6" name="Segnaposto piè di pagina 5">
            <a:extLst>
              <a:ext uri="{FF2B5EF4-FFF2-40B4-BE49-F238E27FC236}">
                <a16:creationId xmlns:a16="http://schemas.microsoft.com/office/drawing/2014/main" id="{06E08FAD-9201-B740-87BF-927BE798CCF3}"/>
              </a:ext>
            </a:extLst>
          </p:cNvPr>
          <p:cNvSpPr>
            <a:spLocks noGrp="1"/>
          </p:cNvSpPr>
          <p:nvPr>
            <p:ph type="ftr" sz="quarter" idx="11"/>
          </p:nvPr>
        </p:nvSpPr>
        <p:spPr>
          <a:xfrm>
            <a:off x="6942512" y="6450012"/>
            <a:ext cx="4114800" cy="365125"/>
          </a:xfrm>
          <a:prstGeom prst="rect">
            <a:avLst/>
          </a:prstGeom>
        </p:spPr>
        <p:txBody>
          <a:bodyPr/>
          <a:lstStyle/>
          <a:p>
            <a:endParaRPr lang="en-GB"/>
          </a:p>
        </p:txBody>
      </p:sp>
      <p:sp>
        <p:nvSpPr>
          <p:cNvPr id="7" name="Segnaposto numero diapositiva 6">
            <a:extLst>
              <a:ext uri="{FF2B5EF4-FFF2-40B4-BE49-F238E27FC236}">
                <a16:creationId xmlns:a16="http://schemas.microsoft.com/office/drawing/2014/main" id="{F9CD777E-8EC1-B641-57EB-CB85A0E57680}"/>
              </a:ext>
            </a:extLst>
          </p:cNvPr>
          <p:cNvSpPr>
            <a:spLocks noGrp="1"/>
          </p:cNvSpPr>
          <p:nvPr>
            <p:ph type="sldNum" sz="quarter" idx="12"/>
          </p:nvPr>
        </p:nvSpPr>
        <p:spPr>
          <a:xfrm>
            <a:off x="11288684" y="6450012"/>
            <a:ext cx="703810" cy="365125"/>
          </a:xfrm>
          <a:prstGeom prst="rect">
            <a:avLst/>
          </a:prstGeom>
        </p:spPr>
        <p:txBody>
          <a:bodyPr/>
          <a:lstStyle/>
          <a:p>
            <a:fld id="{30E93DA4-554E-4661-9EBE-EEFA1AAB9925}" type="slidenum">
              <a:rPr lang="en-GB" smtClean="0"/>
              <a:t>‹#›</a:t>
            </a:fld>
            <a:endParaRPr lang="en-GB"/>
          </a:p>
        </p:txBody>
      </p:sp>
    </p:spTree>
    <p:extLst>
      <p:ext uri="{BB962C8B-B14F-4D97-AF65-F5344CB8AC3E}">
        <p14:creationId xmlns:p14="http://schemas.microsoft.com/office/powerpoint/2010/main" val="14658814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4758FDB-5FAB-BFB4-945C-4536CD7A24C0}"/>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5C91D3B1-E913-FC56-FF69-93B8E6601D64}"/>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4955E6F9-2017-D12A-E110-FC9C23329225}"/>
              </a:ext>
            </a:extLst>
          </p:cNvPr>
          <p:cNvSpPr>
            <a:spLocks noGrp="1"/>
          </p:cNvSpPr>
          <p:nvPr>
            <p:ph type="dt" sz="half" idx="10"/>
          </p:nvPr>
        </p:nvSpPr>
        <p:spPr>
          <a:xfrm>
            <a:off x="5532120" y="6450012"/>
            <a:ext cx="1046018" cy="365125"/>
          </a:xfrm>
          <a:prstGeom prst="rect">
            <a:avLst/>
          </a:prstGeom>
        </p:spPr>
        <p:txBody>
          <a:bodyPr/>
          <a:lstStyle/>
          <a:p>
            <a:fld id="{C0065336-1AF8-437E-A63F-E049ADF0CB17}" type="datetimeFigureOut">
              <a:rPr lang="en-GB" smtClean="0"/>
              <a:t>14/09/2026</a:t>
            </a:fld>
            <a:endParaRPr lang="en-GB"/>
          </a:p>
        </p:txBody>
      </p:sp>
      <p:sp>
        <p:nvSpPr>
          <p:cNvPr id="5" name="Segnaposto piè di pagina 4">
            <a:extLst>
              <a:ext uri="{FF2B5EF4-FFF2-40B4-BE49-F238E27FC236}">
                <a16:creationId xmlns:a16="http://schemas.microsoft.com/office/drawing/2014/main" id="{81F3ACCB-2463-21F3-0995-3E78C31D3BDB}"/>
              </a:ext>
            </a:extLst>
          </p:cNvPr>
          <p:cNvSpPr>
            <a:spLocks noGrp="1"/>
          </p:cNvSpPr>
          <p:nvPr>
            <p:ph type="ftr" sz="quarter" idx="11"/>
          </p:nvPr>
        </p:nvSpPr>
        <p:spPr>
          <a:xfrm>
            <a:off x="6942512" y="6450012"/>
            <a:ext cx="4114800" cy="365125"/>
          </a:xfrm>
          <a:prstGeom prst="rect">
            <a:avLst/>
          </a:prstGeom>
        </p:spPr>
        <p:txBody>
          <a:bodyPr/>
          <a:lstStyle/>
          <a:p>
            <a:endParaRPr lang="en-GB"/>
          </a:p>
        </p:txBody>
      </p:sp>
      <p:sp>
        <p:nvSpPr>
          <p:cNvPr id="6" name="Segnaposto numero diapositiva 5">
            <a:extLst>
              <a:ext uri="{FF2B5EF4-FFF2-40B4-BE49-F238E27FC236}">
                <a16:creationId xmlns:a16="http://schemas.microsoft.com/office/drawing/2014/main" id="{0ACEE823-FC15-6005-5A6A-97CEDEAE93AF}"/>
              </a:ext>
            </a:extLst>
          </p:cNvPr>
          <p:cNvSpPr>
            <a:spLocks noGrp="1"/>
          </p:cNvSpPr>
          <p:nvPr>
            <p:ph type="sldNum" sz="quarter" idx="12"/>
          </p:nvPr>
        </p:nvSpPr>
        <p:spPr>
          <a:xfrm>
            <a:off x="11288684" y="6450012"/>
            <a:ext cx="703810" cy="365125"/>
          </a:xfrm>
          <a:prstGeom prst="rect">
            <a:avLst/>
          </a:prstGeom>
        </p:spPr>
        <p:txBody>
          <a:bodyPr/>
          <a:lstStyle/>
          <a:p>
            <a:fld id="{30E93DA4-554E-4661-9EBE-EEFA1AAB9925}" type="slidenum">
              <a:rPr lang="en-GB" smtClean="0"/>
              <a:t>‹#›</a:t>
            </a:fld>
            <a:endParaRPr lang="en-GB"/>
          </a:p>
        </p:txBody>
      </p:sp>
    </p:spTree>
    <p:extLst>
      <p:ext uri="{BB962C8B-B14F-4D97-AF65-F5344CB8AC3E}">
        <p14:creationId xmlns:p14="http://schemas.microsoft.com/office/powerpoint/2010/main" val="30407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8C77873-0A70-B5B0-B215-3DA5EEC1E656}"/>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749BD395-756E-C565-530D-71A21180A2FB}"/>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8A263C0A-C6EC-F2FF-B829-9AAB1E64BEB1}"/>
              </a:ext>
            </a:extLst>
          </p:cNvPr>
          <p:cNvSpPr>
            <a:spLocks noGrp="1"/>
          </p:cNvSpPr>
          <p:nvPr>
            <p:ph type="dt" sz="half" idx="10"/>
          </p:nvPr>
        </p:nvSpPr>
        <p:spPr>
          <a:xfrm>
            <a:off x="5532120" y="6450012"/>
            <a:ext cx="1046018" cy="365125"/>
          </a:xfrm>
          <a:prstGeom prst="rect">
            <a:avLst/>
          </a:prstGeom>
        </p:spPr>
        <p:txBody>
          <a:bodyPr/>
          <a:lstStyle/>
          <a:p>
            <a:fld id="{C0065336-1AF8-437E-A63F-E049ADF0CB17}" type="datetimeFigureOut">
              <a:rPr lang="en-GB" smtClean="0"/>
              <a:t>14/09/2026</a:t>
            </a:fld>
            <a:endParaRPr lang="en-GB"/>
          </a:p>
        </p:txBody>
      </p:sp>
      <p:sp>
        <p:nvSpPr>
          <p:cNvPr id="5" name="Segnaposto piè di pagina 4">
            <a:extLst>
              <a:ext uri="{FF2B5EF4-FFF2-40B4-BE49-F238E27FC236}">
                <a16:creationId xmlns:a16="http://schemas.microsoft.com/office/drawing/2014/main" id="{9DE03AD4-12C4-A1F6-55B5-0F3AB81D547B}"/>
              </a:ext>
            </a:extLst>
          </p:cNvPr>
          <p:cNvSpPr>
            <a:spLocks noGrp="1"/>
          </p:cNvSpPr>
          <p:nvPr>
            <p:ph type="ftr" sz="quarter" idx="11"/>
          </p:nvPr>
        </p:nvSpPr>
        <p:spPr>
          <a:xfrm>
            <a:off x="6942512" y="6450012"/>
            <a:ext cx="4114800" cy="365125"/>
          </a:xfrm>
          <a:prstGeom prst="rect">
            <a:avLst/>
          </a:prstGeom>
        </p:spPr>
        <p:txBody>
          <a:bodyPr/>
          <a:lstStyle/>
          <a:p>
            <a:endParaRPr lang="en-GB"/>
          </a:p>
        </p:txBody>
      </p:sp>
      <p:sp>
        <p:nvSpPr>
          <p:cNvPr id="6" name="Segnaposto numero diapositiva 5">
            <a:extLst>
              <a:ext uri="{FF2B5EF4-FFF2-40B4-BE49-F238E27FC236}">
                <a16:creationId xmlns:a16="http://schemas.microsoft.com/office/drawing/2014/main" id="{0EE56B1B-F592-F844-D92F-81BCA7AE8603}"/>
              </a:ext>
            </a:extLst>
          </p:cNvPr>
          <p:cNvSpPr>
            <a:spLocks noGrp="1"/>
          </p:cNvSpPr>
          <p:nvPr>
            <p:ph type="sldNum" sz="quarter" idx="12"/>
          </p:nvPr>
        </p:nvSpPr>
        <p:spPr>
          <a:xfrm>
            <a:off x="11288684" y="6450012"/>
            <a:ext cx="703810" cy="365125"/>
          </a:xfrm>
          <a:prstGeom prst="rect">
            <a:avLst/>
          </a:prstGeom>
        </p:spPr>
        <p:txBody>
          <a:bodyPr/>
          <a:lstStyle/>
          <a:p>
            <a:fld id="{30E93DA4-554E-4661-9EBE-EEFA1AAB9925}" type="slidenum">
              <a:rPr lang="en-GB" smtClean="0"/>
              <a:t>‹#›</a:t>
            </a:fld>
            <a:endParaRPr lang="en-GB"/>
          </a:p>
        </p:txBody>
      </p:sp>
    </p:spTree>
    <p:extLst>
      <p:ext uri="{BB962C8B-B14F-4D97-AF65-F5344CB8AC3E}">
        <p14:creationId xmlns:p14="http://schemas.microsoft.com/office/powerpoint/2010/main" val="1808009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7578A754-E840-E683-A051-285227D7AB73}"/>
              </a:ext>
            </a:extLst>
          </p:cNvPr>
          <p:cNvSpPr>
            <a:spLocks noGrp="1"/>
          </p:cNvSpPr>
          <p:nvPr>
            <p:ph type="title"/>
          </p:nvPr>
        </p:nvSpPr>
        <p:spPr>
          <a:xfrm>
            <a:off x="0" y="18255"/>
            <a:ext cx="12192001" cy="1019516"/>
          </a:xfrm>
          <a:prstGeom prst="rect">
            <a:avLst/>
          </a:prstGeom>
          <a:noFill/>
        </p:spPr>
        <p:txBody>
          <a:bodyPr vert="horz" lIns="91440" tIns="45720" rIns="91440" bIns="45720" rtlCol="0" anchor="ctr">
            <a:normAutofit/>
          </a:bodyPr>
          <a:lstStyle/>
          <a:p>
            <a:r>
              <a:rPr lang="it-IT" dirty="0"/>
              <a:t>FARE CLIC PER MODIFICARE LO STILE DEL TITOLO DELLO SCHEMA</a:t>
            </a:r>
            <a:endParaRPr lang="en-GB" dirty="0"/>
          </a:p>
        </p:txBody>
      </p:sp>
      <p:sp>
        <p:nvSpPr>
          <p:cNvPr id="3" name="Segnaposto testo 2">
            <a:extLst>
              <a:ext uri="{FF2B5EF4-FFF2-40B4-BE49-F238E27FC236}">
                <a16:creationId xmlns:a16="http://schemas.microsoft.com/office/drawing/2014/main" id="{74F9588B-CEC7-F3FE-A3CF-6483B110488C}"/>
              </a:ext>
            </a:extLst>
          </p:cNvPr>
          <p:cNvSpPr>
            <a:spLocks noGrp="1"/>
          </p:cNvSpPr>
          <p:nvPr>
            <p:ph type="body" idx="1"/>
          </p:nvPr>
        </p:nvSpPr>
        <p:spPr>
          <a:xfrm>
            <a:off x="498763" y="1149523"/>
            <a:ext cx="11493731" cy="435133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GB" dirty="0"/>
          </a:p>
        </p:txBody>
      </p:sp>
      <p:sp>
        <p:nvSpPr>
          <p:cNvPr id="9" name="Rettangolo 8">
            <a:extLst>
              <a:ext uri="{FF2B5EF4-FFF2-40B4-BE49-F238E27FC236}">
                <a16:creationId xmlns:a16="http://schemas.microsoft.com/office/drawing/2014/main" id="{801BD9C2-ACAD-83F6-835B-8FEFDB9F750A}"/>
              </a:ext>
            </a:extLst>
          </p:cNvPr>
          <p:cNvSpPr/>
          <p:nvPr userDrawn="1"/>
        </p:nvSpPr>
        <p:spPr>
          <a:xfrm>
            <a:off x="-1" y="6437226"/>
            <a:ext cx="12230793" cy="423949"/>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pic>
        <p:nvPicPr>
          <p:cNvPr id="10" name="Immagine 9" descr="Immagine che contiene Elementi grafici, grafica, Carattere, design&#10;&#10;Il contenuto generato dall'IA potrebbe non essere corretto.">
            <a:extLst>
              <a:ext uri="{FF2B5EF4-FFF2-40B4-BE49-F238E27FC236}">
                <a16:creationId xmlns:a16="http://schemas.microsoft.com/office/drawing/2014/main" id="{270CEA41-2D4F-F769-66BF-7C7EA76307B9}"/>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8181" y="6532200"/>
            <a:ext cx="1588362" cy="234000"/>
          </a:xfrm>
          <a:prstGeom prst="rect">
            <a:avLst/>
          </a:prstGeom>
        </p:spPr>
      </p:pic>
      <p:sp>
        <p:nvSpPr>
          <p:cNvPr id="11" name="Segnaposto data 3">
            <a:extLst>
              <a:ext uri="{FF2B5EF4-FFF2-40B4-BE49-F238E27FC236}">
                <a16:creationId xmlns:a16="http://schemas.microsoft.com/office/drawing/2014/main" id="{4B0C45D3-149D-0FC2-AD29-2ADC3DB4E1A0}"/>
              </a:ext>
            </a:extLst>
          </p:cNvPr>
          <p:cNvSpPr>
            <a:spLocks noGrp="1"/>
          </p:cNvSpPr>
          <p:nvPr>
            <p:ph type="dt" sz="half" idx="2"/>
          </p:nvPr>
        </p:nvSpPr>
        <p:spPr>
          <a:xfrm>
            <a:off x="5532120" y="6466638"/>
            <a:ext cx="1046018" cy="365125"/>
          </a:xfrm>
          <a:prstGeom prst="rect">
            <a:avLst/>
          </a:prstGeom>
        </p:spPr>
        <p:txBody>
          <a:bodyPr vert="horz" lIns="91440" tIns="45720" rIns="91440" bIns="45720" rtlCol="0" anchor="ctr"/>
          <a:lstStyle>
            <a:lvl1pPr algn="l">
              <a:defRPr sz="1200">
                <a:solidFill>
                  <a:schemeClr val="accent2"/>
                </a:solidFill>
              </a:defRPr>
            </a:lvl1pPr>
          </a:lstStyle>
          <a:p>
            <a:fld id="{C0065336-1AF8-437E-A63F-E049ADF0CB17}" type="datetimeFigureOut">
              <a:rPr lang="en-GB" smtClean="0"/>
              <a:pPr/>
              <a:t>14/09/2026</a:t>
            </a:fld>
            <a:endParaRPr lang="en-GB"/>
          </a:p>
        </p:txBody>
      </p:sp>
      <p:sp>
        <p:nvSpPr>
          <p:cNvPr id="12" name="Segnaposto piè di pagina 4">
            <a:extLst>
              <a:ext uri="{FF2B5EF4-FFF2-40B4-BE49-F238E27FC236}">
                <a16:creationId xmlns:a16="http://schemas.microsoft.com/office/drawing/2014/main" id="{56154D37-6BE2-C623-324C-8F42971F0801}"/>
              </a:ext>
            </a:extLst>
          </p:cNvPr>
          <p:cNvSpPr>
            <a:spLocks noGrp="1"/>
          </p:cNvSpPr>
          <p:nvPr>
            <p:ph type="ftr" sz="quarter" idx="3"/>
          </p:nvPr>
        </p:nvSpPr>
        <p:spPr>
          <a:xfrm>
            <a:off x="7247312" y="6466638"/>
            <a:ext cx="4114800" cy="365125"/>
          </a:xfrm>
          <a:prstGeom prst="rect">
            <a:avLst/>
          </a:prstGeom>
        </p:spPr>
        <p:txBody>
          <a:bodyPr vert="horz" lIns="91440" tIns="45720" rIns="91440" bIns="45720" rtlCol="0" anchor="ctr"/>
          <a:lstStyle>
            <a:lvl1pPr algn="ctr">
              <a:defRPr sz="1200">
                <a:solidFill>
                  <a:schemeClr val="accent2"/>
                </a:solidFill>
              </a:defRPr>
            </a:lvl1pPr>
          </a:lstStyle>
          <a:p>
            <a:r>
              <a:rPr lang="it-IT" dirty="0"/>
              <a:t>Title of the </a:t>
            </a:r>
            <a:r>
              <a:rPr lang="it-IT" dirty="0" err="1"/>
              <a:t>presentation</a:t>
            </a:r>
            <a:endParaRPr lang="en-GB" dirty="0"/>
          </a:p>
        </p:txBody>
      </p:sp>
      <p:sp>
        <p:nvSpPr>
          <p:cNvPr id="13" name="Segnaposto numero diapositiva 5">
            <a:extLst>
              <a:ext uri="{FF2B5EF4-FFF2-40B4-BE49-F238E27FC236}">
                <a16:creationId xmlns:a16="http://schemas.microsoft.com/office/drawing/2014/main" id="{27BC0A13-741A-4C77-F822-9E475BBAE372}"/>
              </a:ext>
            </a:extLst>
          </p:cNvPr>
          <p:cNvSpPr>
            <a:spLocks noGrp="1"/>
          </p:cNvSpPr>
          <p:nvPr>
            <p:ph type="sldNum" sz="quarter" idx="4"/>
          </p:nvPr>
        </p:nvSpPr>
        <p:spPr>
          <a:xfrm>
            <a:off x="11499850" y="6466638"/>
            <a:ext cx="492644" cy="365125"/>
          </a:xfrm>
          <a:prstGeom prst="rect">
            <a:avLst/>
          </a:prstGeom>
        </p:spPr>
        <p:txBody>
          <a:bodyPr vert="horz" lIns="91440" tIns="45720" rIns="91440" bIns="45720" rtlCol="0" anchor="ctr"/>
          <a:lstStyle>
            <a:lvl1pPr algn="r">
              <a:defRPr sz="1200">
                <a:solidFill>
                  <a:schemeClr val="accent2"/>
                </a:solidFill>
              </a:defRPr>
            </a:lvl1pPr>
          </a:lstStyle>
          <a:p>
            <a:fld id="{30E93DA4-554E-4661-9EBE-EEFA1AAB9925}" type="slidenum">
              <a:rPr lang="en-GB" smtClean="0"/>
              <a:pPr/>
              <a:t>‹#›</a:t>
            </a:fld>
            <a:endParaRPr lang="en-GB" dirty="0"/>
          </a:p>
        </p:txBody>
      </p:sp>
    </p:spTree>
    <p:extLst>
      <p:ext uri="{BB962C8B-B14F-4D97-AF65-F5344CB8AC3E}">
        <p14:creationId xmlns:p14="http://schemas.microsoft.com/office/powerpoint/2010/main" val="2642478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lnSpc>
          <a:spcPct val="90000"/>
        </a:lnSpc>
        <a:spcBef>
          <a:spcPct val="0"/>
        </a:spcBef>
        <a:buNone/>
        <a:defRPr sz="4000" kern="1200">
          <a:solidFill>
            <a:schemeClr val="accent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4"/>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4"/>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3.jpg"/><Relationship Id="rId13"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hyperlink" Target="http://www.linkedin.com/company/trustee-project" TargetMode="External"/><Relationship Id="rId2" Type="http://schemas.openxmlformats.org/officeDocument/2006/relationships/notesSlide" Target="../notesSlides/notesSlide10.xml"/><Relationship Id="rId16"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hyperlink" Target="http://www.trusteeproject.eu/" TargetMode="External"/><Relationship Id="rId5" Type="http://schemas.openxmlformats.org/officeDocument/2006/relationships/image" Target="../media/image16.png"/><Relationship Id="rId15" Type="http://schemas.openxmlformats.org/officeDocument/2006/relationships/image" Target="../media/image23.png"/><Relationship Id="rId10" Type="http://schemas.openxmlformats.org/officeDocument/2006/relationships/image" Target="../media/image20.png"/><Relationship Id="rId4" Type="http://schemas.openxmlformats.org/officeDocument/2006/relationships/image" Target="../media/image15.png"/><Relationship Id="rId9" Type="http://schemas.openxmlformats.org/officeDocument/2006/relationships/image" Target="../media/image19.png"/><Relationship Id="rId1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71C918-E9F4-0E85-68FC-7A3F4D6BD1D3}"/>
              </a:ext>
            </a:extLst>
          </p:cNvPr>
          <p:cNvSpPr>
            <a:spLocks noGrp="1"/>
          </p:cNvSpPr>
          <p:nvPr>
            <p:ph type="ctrTitle"/>
          </p:nvPr>
        </p:nvSpPr>
        <p:spPr/>
        <p:txBody>
          <a:bodyPr/>
          <a:lstStyle/>
          <a:p>
            <a:r>
              <a:rPr lang="it-IT" cap="small" dirty="0"/>
              <a:t>Stakeholders Survey First Insights</a:t>
            </a:r>
            <a:endParaRPr lang="en-GB" cap="small" dirty="0"/>
          </a:p>
        </p:txBody>
      </p:sp>
      <p:sp>
        <p:nvSpPr>
          <p:cNvPr id="3" name="Sottotitolo 2">
            <a:extLst>
              <a:ext uri="{FF2B5EF4-FFF2-40B4-BE49-F238E27FC236}">
                <a16:creationId xmlns:a16="http://schemas.microsoft.com/office/drawing/2014/main" id="{104EA5B2-F44C-0C5A-2F35-A8C2C0BE9A85}"/>
              </a:ext>
            </a:extLst>
          </p:cNvPr>
          <p:cNvSpPr>
            <a:spLocks noGrp="1"/>
          </p:cNvSpPr>
          <p:nvPr>
            <p:ph type="subTitle" idx="1"/>
          </p:nvPr>
        </p:nvSpPr>
        <p:spPr/>
        <p:txBody>
          <a:bodyPr>
            <a:normAutofit/>
          </a:bodyPr>
          <a:lstStyle/>
          <a:p>
            <a:r>
              <a:rPr lang="it-IT" dirty="0"/>
              <a:t>16.09.2026</a:t>
            </a:r>
          </a:p>
          <a:p>
            <a:r>
              <a:rPr lang="it-IT" dirty="0"/>
              <a:t>TRUSTEE #1 Webinar</a:t>
            </a:r>
          </a:p>
          <a:p>
            <a:r>
              <a:rPr lang="it-IT" dirty="0"/>
              <a:t>Maria Vittoria Gargiulo, ISSNOVA</a:t>
            </a:r>
            <a:endParaRPr lang="en-GB" dirty="0"/>
          </a:p>
        </p:txBody>
      </p:sp>
    </p:spTree>
    <p:extLst>
      <p:ext uri="{BB962C8B-B14F-4D97-AF65-F5344CB8AC3E}">
        <p14:creationId xmlns:p14="http://schemas.microsoft.com/office/powerpoint/2010/main" val="3633249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png"/>
          <p:cNvPicPr>
            <a:picLocks noChangeAspect="1"/>
          </p:cNvPicPr>
          <p:nvPr/>
        </p:nvPicPr>
        <p:blipFill>
          <a:blip r:embed="rId3"/>
          <a:stretch>
            <a:fillRect/>
          </a:stretch>
        </p:blipFill>
        <p:spPr>
          <a:xfrm>
            <a:off x="0" y="0"/>
            <a:ext cx="12191999" cy="6858000"/>
          </a:xfrm>
          <a:prstGeom prst="rect">
            <a:avLst/>
          </a:prstGeom>
        </p:spPr>
      </p:pic>
      <p:sp>
        <p:nvSpPr>
          <p:cNvPr id="3" name="TextBox 2"/>
          <p:cNvSpPr txBox="1"/>
          <p:nvPr/>
        </p:nvSpPr>
        <p:spPr>
          <a:xfrm>
            <a:off x="347661" y="225007"/>
            <a:ext cx="11553827" cy="427809"/>
          </a:xfrm>
          <a:prstGeom prst="rect">
            <a:avLst/>
          </a:prstGeom>
          <a:noFill/>
        </p:spPr>
        <p:txBody>
          <a:bodyPr wrap="square" lIns="36576" tIns="36576" rIns="36576" bIns="36576" anchor="ctr">
            <a:spAutoFit/>
          </a:bodyPr>
          <a:lstStyle/>
          <a:p>
            <a:pPr algn="l"/>
            <a:r>
              <a:rPr sz="2300" b="1" i="0" dirty="0">
                <a:solidFill>
                  <a:srgbClr val="1FD2B3"/>
                </a:solidFill>
              </a:rPr>
              <a:t>THE SURVEY IS THE START OF THE CONSULTATION</a:t>
            </a:r>
          </a:p>
        </p:txBody>
      </p:sp>
      <p:sp>
        <p:nvSpPr>
          <p:cNvPr id="4" name="TextBox 3"/>
          <p:cNvSpPr txBox="1"/>
          <p:nvPr/>
        </p:nvSpPr>
        <p:spPr>
          <a:xfrm>
            <a:off x="5513832" y="6419088"/>
            <a:ext cx="822960" cy="201168"/>
          </a:xfrm>
          <a:prstGeom prst="rect">
            <a:avLst/>
          </a:prstGeom>
          <a:noFill/>
        </p:spPr>
        <p:txBody>
          <a:bodyPr wrap="square" lIns="36576" tIns="36576" rIns="36576" bIns="36576" anchor="t">
            <a:spAutoFit/>
          </a:bodyPr>
          <a:lstStyle/>
          <a:p>
            <a:pPr algn="ctr"/>
            <a:r>
              <a:rPr sz="800" b="0" i="0">
                <a:solidFill>
                  <a:srgbClr val="5C6C73"/>
                </a:solidFill>
              </a:rPr>
              <a:t>09/2026</a:t>
            </a:r>
          </a:p>
        </p:txBody>
      </p:sp>
      <p:sp>
        <p:nvSpPr>
          <p:cNvPr id="5" name="TextBox 4"/>
          <p:cNvSpPr txBox="1"/>
          <p:nvPr/>
        </p:nvSpPr>
        <p:spPr>
          <a:xfrm>
            <a:off x="7178040" y="6419088"/>
            <a:ext cx="3474720" cy="201168"/>
          </a:xfrm>
          <a:prstGeom prst="rect">
            <a:avLst/>
          </a:prstGeom>
          <a:noFill/>
        </p:spPr>
        <p:txBody>
          <a:bodyPr wrap="square" lIns="36576" tIns="36576" rIns="36576" bIns="36576" anchor="t">
            <a:spAutoFit/>
          </a:bodyPr>
          <a:lstStyle/>
          <a:p>
            <a:pPr algn="ctr"/>
            <a:r>
              <a:rPr sz="800" b="0" i="0">
                <a:solidFill>
                  <a:srgbClr val="5C6C73"/>
                </a:solidFill>
              </a:rPr>
              <a:t>TRUSTEE Stakeholder Survey – highlights</a:t>
            </a:r>
          </a:p>
        </p:txBody>
      </p:sp>
      <p:sp>
        <p:nvSpPr>
          <p:cNvPr id="6" name="TextBox 5"/>
          <p:cNvSpPr txBox="1"/>
          <p:nvPr/>
        </p:nvSpPr>
        <p:spPr>
          <a:xfrm>
            <a:off x="11201400" y="6419088"/>
            <a:ext cx="320040" cy="201168"/>
          </a:xfrm>
          <a:prstGeom prst="rect">
            <a:avLst/>
          </a:prstGeom>
          <a:noFill/>
        </p:spPr>
        <p:txBody>
          <a:bodyPr wrap="square" lIns="36576" tIns="36576" rIns="36576" bIns="36576" anchor="t">
            <a:spAutoFit/>
          </a:bodyPr>
          <a:lstStyle/>
          <a:p>
            <a:pPr algn="ctr"/>
            <a:r>
              <a:rPr sz="800" b="0" i="0">
                <a:solidFill>
                  <a:srgbClr val="5C6C73"/>
                </a:solidFill>
              </a:rPr>
              <a:t>2</a:t>
            </a:r>
          </a:p>
        </p:txBody>
      </p:sp>
      <p:sp>
        <p:nvSpPr>
          <p:cNvPr id="7" name="Rounded Rectangle 6"/>
          <p:cNvSpPr/>
          <p:nvPr/>
        </p:nvSpPr>
        <p:spPr>
          <a:xfrm>
            <a:off x="594360" y="1417320"/>
            <a:ext cx="2240280" cy="2212848"/>
          </a:xfrm>
          <a:prstGeom prst="roundRect">
            <a:avLst/>
          </a:prstGeom>
          <a:solidFill>
            <a:srgbClr val="EAFAF8"/>
          </a:solidFill>
          <a:ln w="2032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85800" y="1581912"/>
            <a:ext cx="2057400" cy="273921"/>
          </a:xfrm>
          <a:prstGeom prst="rect">
            <a:avLst/>
          </a:prstGeom>
          <a:noFill/>
        </p:spPr>
        <p:txBody>
          <a:bodyPr wrap="square" lIns="36576" tIns="36576" rIns="36576" bIns="36576" anchor="t">
            <a:spAutoFit/>
          </a:bodyPr>
          <a:lstStyle/>
          <a:p>
            <a:pPr algn="ctr"/>
            <a:r>
              <a:rPr sz="1300" b="1" i="0">
                <a:solidFill>
                  <a:srgbClr val="1FD2B3"/>
                </a:solidFill>
              </a:rPr>
              <a:t>PREPARE</a:t>
            </a:r>
          </a:p>
        </p:txBody>
      </p:sp>
      <p:sp>
        <p:nvSpPr>
          <p:cNvPr id="9" name="TextBox 8"/>
          <p:cNvSpPr txBox="1"/>
          <p:nvPr/>
        </p:nvSpPr>
        <p:spPr>
          <a:xfrm>
            <a:off x="704088" y="2039112"/>
            <a:ext cx="2020824" cy="335476"/>
          </a:xfrm>
          <a:prstGeom prst="rect">
            <a:avLst/>
          </a:prstGeom>
          <a:noFill/>
        </p:spPr>
        <p:txBody>
          <a:bodyPr wrap="square" lIns="36576" tIns="36576" rIns="36576" bIns="36576" anchor="t">
            <a:spAutoFit/>
          </a:bodyPr>
          <a:lstStyle/>
          <a:p>
            <a:pPr algn="ctr"/>
            <a:r>
              <a:rPr sz="1700" b="1" i="0">
                <a:solidFill>
                  <a:srgbClr val="21323A"/>
                </a:solidFill>
              </a:rPr>
              <a:t>Online survey</a:t>
            </a:r>
          </a:p>
        </p:txBody>
      </p:sp>
      <p:sp>
        <p:nvSpPr>
          <p:cNvPr id="10" name="TextBox 9"/>
          <p:cNvSpPr txBox="1"/>
          <p:nvPr/>
        </p:nvSpPr>
        <p:spPr>
          <a:xfrm>
            <a:off x="731520" y="2352571"/>
            <a:ext cx="1965960" cy="415498"/>
          </a:xfrm>
          <a:prstGeom prst="rect">
            <a:avLst/>
          </a:prstGeom>
          <a:noFill/>
        </p:spPr>
        <p:txBody>
          <a:bodyPr wrap="square" lIns="36576" tIns="36576" rIns="36576" bIns="36576" anchor="ctr">
            <a:spAutoFit/>
          </a:bodyPr>
          <a:lstStyle/>
          <a:p>
            <a:pPr algn="ctr"/>
            <a:r>
              <a:rPr sz="1110" b="0" i="0" dirty="0">
                <a:solidFill>
                  <a:srgbClr val="21323A"/>
                </a:solidFill>
              </a:rPr>
              <a:t>Initial perceptions before use cases</a:t>
            </a:r>
          </a:p>
        </p:txBody>
      </p:sp>
      <p:sp>
        <p:nvSpPr>
          <p:cNvPr id="11" name="TextBox 10"/>
          <p:cNvSpPr txBox="1"/>
          <p:nvPr/>
        </p:nvSpPr>
        <p:spPr>
          <a:xfrm>
            <a:off x="2880360" y="2240280"/>
            <a:ext cx="512064" cy="427809"/>
          </a:xfrm>
          <a:prstGeom prst="rect">
            <a:avLst/>
          </a:prstGeom>
          <a:noFill/>
        </p:spPr>
        <p:txBody>
          <a:bodyPr wrap="square" lIns="36576" tIns="36576" rIns="36576" bIns="36576" anchor="t">
            <a:spAutoFit/>
          </a:bodyPr>
          <a:lstStyle/>
          <a:p>
            <a:pPr algn="ctr"/>
            <a:r>
              <a:rPr sz="2300" b="1" i="0">
                <a:solidFill>
                  <a:srgbClr val="1FD2B3"/>
                </a:solidFill>
              </a:rPr>
              <a:t>→</a:t>
            </a:r>
          </a:p>
        </p:txBody>
      </p:sp>
      <p:sp>
        <p:nvSpPr>
          <p:cNvPr id="12" name="Rounded Rectangle 11"/>
          <p:cNvSpPr/>
          <p:nvPr/>
        </p:nvSpPr>
        <p:spPr>
          <a:xfrm>
            <a:off x="3364992" y="1417320"/>
            <a:ext cx="2240280" cy="2212848"/>
          </a:xfrm>
          <a:prstGeom prst="roundRect">
            <a:avLst/>
          </a:prstGeom>
          <a:solidFill>
            <a:srgbClr val="EAFAF8"/>
          </a:solidFill>
          <a:ln w="20320">
            <a:solidFill>
              <a:srgbClr val="24A3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3456432" y="1581912"/>
            <a:ext cx="2057400" cy="273921"/>
          </a:xfrm>
          <a:prstGeom prst="rect">
            <a:avLst/>
          </a:prstGeom>
          <a:noFill/>
        </p:spPr>
        <p:txBody>
          <a:bodyPr wrap="square" lIns="36576" tIns="36576" rIns="36576" bIns="36576" anchor="t">
            <a:spAutoFit/>
          </a:bodyPr>
          <a:lstStyle/>
          <a:p>
            <a:pPr algn="ctr"/>
            <a:r>
              <a:rPr sz="1300" b="1" i="0">
                <a:solidFill>
                  <a:srgbClr val="24A3CE"/>
                </a:solidFill>
              </a:rPr>
              <a:t>UNDERSTAND</a:t>
            </a:r>
          </a:p>
        </p:txBody>
      </p:sp>
      <p:sp>
        <p:nvSpPr>
          <p:cNvPr id="14" name="TextBox 13"/>
          <p:cNvSpPr txBox="1"/>
          <p:nvPr/>
        </p:nvSpPr>
        <p:spPr>
          <a:xfrm>
            <a:off x="3474720" y="2039112"/>
            <a:ext cx="2020824" cy="335476"/>
          </a:xfrm>
          <a:prstGeom prst="rect">
            <a:avLst/>
          </a:prstGeom>
          <a:noFill/>
        </p:spPr>
        <p:txBody>
          <a:bodyPr wrap="square" lIns="36576" tIns="36576" rIns="36576" bIns="36576" anchor="t">
            <a:spAutoFit/>
          </a:bodyPr>
          <a:lstStyle/>
          <a:p>
            <a:pPr algn="ctr"/>
            <a:r>
              <a:rPr sz="1700" b="1" i="0">
                <a:solidFill>
                  <a:srgbClr val="21323A"/>
                </a:solidFill>
              </a:rPr>
              <a:t>Thematic interviews</a:t>
            </a:r>
          </a:p>
        </p:txBody>
      </p:sp>
      <p:sp>
        <p:nvSpPr>
          <p:cNvPr id="15" name="TextBox 14"/>
          <p:cNvSpPr txBox="1"/>
          <p:nvPr/>
        </p:nvSpPr>
        <p:spPr>
          <a:xfrm>
            <a:off x="3502152" y="2773195"/>
            <a:ext cx="1965960" cy="415498"/>
          </a:xfrm>
          <a:prstGeom prst="rect">
            <a:avLst/>
          </a:prstGeom>
          <a:noFill/>
        </p:spPr>
        <p:txBody>
          <a:bodyPr wrap="square" lIns="36576" tIns="36576" rIns="36576" bIns="36576" anchor="ctr">
            <a:spAutoFit/>
          </a:bodyPr>
          <a:lstStyle/>
          <a:p>
            <a:pPr algn="ctr"/>
            <a:r>
              <a:rPr sz="1110" b="0" i="0" dirty="0">
                <a:solidFill>
                  <a:srgbClr val="21323A"/>
                </a:solidFill>
              </a:rPr>
              <a:t>Explain the “why” behind the survey</a:t>
            </a:r>
          </a:p>
        </p:txBody>
      </p:sp>
      <p:sp>
        <p:nvSpPr>
          <p:cNvPr id="16" name="TextBox 15"/>
          <p:cNvSpPr txBox="1"/>
          <p:nvPr/>
        </p:nvSpPr>
        <p:spPr>
          <a:xfrm rot="5400000">
            <a:off x="4229099" y="3608289"/>
            <a:ext cx="512064" cy="427809"/>
          </a:xfrm>
          <a:prstGeom prst="rect">
            <a:avLst/>
          </a:prstGeom>
          <a:noFill/>
        </p:spPr>
        <p:txBody>
          <a:bodyPr wrap="square" lIns="36576" tIns="36576" rIns="36576" bIns="36576" anchor="t">
            <a:spAutoFit/>
          </a:bodyPr>
          <a:lstStyle/>
          <a:p>
            <a:pPr algn="ctr"/>
            <a:r>
              <a:rPr sz="2300" b="1" i="0" dirty="0">
                <a:solidFill>
                  <a:srgbClr val="1FD2B3"/>
                </a:solidFill>
              </a:rPr>
              <a:t>→</a:t>
            </a:r>
          </a:p>
        </p:txBody>
      </p:sp>
      <p:sp>
        <p:nvSpPr>
          <p:cNvPr id="17" name="Rounded Rectangle 16"/>
          <p:cNvSpPr/>
          <p:nvPr/>
        </p:nvSpPr>
        <p:spPr>
          <a:xfrm>
            <a:off x="3364992" y="3995928"/>
            <a:ext cx="2240280" cy="2212848"/>
          </a:xfrm>
          <a:prstGeom prst="roundRect">
            <a:avLst/>
          </a:prstGeom>
          <a:solidFill>
            <a:srgbClr val="EAFAF8"/>
          </a:solidFill>
          <a:ln w="20320">
            <a:solidFill>
              <a:srgbClr val="3B16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3456431" y="4160520"/>
            <a:ext cx="2057400" cy="273921"/>
          </a:xfrm>
          <a:prstGeom prst="rect">
            <a:avLst/>
          </a:prstGeom>
          <a:noFill/>
        </p:spPr>
        <p:txBody>
          <a:bodyPr wrap="square" lIns="36576" tIns="36576" rIns="36576" bIns="36576" anchor="t">
            <a:spAutoFit/>
          </a:bodyPr>
          <a:lstStyle/>
          <a:p>
            <a:pPr algn="ctr"/>
            <a:r>
              <a:rPr sz="1300" b="1" i="0">
                <a:solidFill>
                  <a:srgbClr val="3B1642"/>
                </a:solidFill>
              </a:rPr>
              <a:t>CONSOLIDATE</a:t>
            </a:r>
          </a:p>
        </p:txBody>
      </p:sp>
      <p:sp>
        <p:nvSpPr>
          <p:cNvPr id="19" name="TextBox 18"/>
          <p:cNvSpPr txBox="1"/>
          <p:nvPr/>
        </p:nvSpPr>
        <p:spPr>
          <a:xfrm>
            <a:off x="3474720" y="4617720"/>
            <a:ext cx="2020824" cy="597087"/>
          </a:xfrm>
          <a:prstGeom prst="rect">
            <a:avLst/>
          </a:prstGeom>
          <a:noFill/>
        </p:spPr>
        <p:txBody>
          <a:bodyPr wrap="square" lIns="36576" tIns="36576" rIns="36576" bIns="36576" anchor="t">
            <a:spAutoFit/>
          </a:bodyPr>
          <a:lstStyle/>
          <a:p>
            <a:pPr algn="ctr"/>
            <a:r>
              <a:rPr sz="1700" b="1" i="0">
                <a:solidFill>
                  <a:srgbClr val="21323A"/>
                </a:solidFill>
              </a:rPr>
              <a:t>Rome thematic workshops</a:t>
            </a:r>
          </a:p>
        </p:txBody>
      </p:sp>
      <p:sp>
        <p:nvSpPr>
          <p:cNvPr id="20" name="TextBox 19"/>
          <p:cNvSpPr txBox="1"/>
          <p:nvPr/>
        </p:nvSpPr>
        <p:spPr>
          <a:xfrm>
            <a:off x="3502152" y="5437211"/>
            <a:ext cx="1965960" cy="244682"/>
          </a:xfrm>
          <a:prstGeom prst="rect">
            <a:avLst/>
          </a:prstGeom>
          <a:noFill/>
        </p:spPr>
        <p:txBody>
          <a:bodyPr wrap="square" lIns="36576" tIns="36576" rIns="36576" bIns="36576" anchor="ctr">
            <a:spAutoFit/>
          </a:bodyPr>
          <a:lstStyle/>
          <a:p>
            <a:pPr algn="ctr"/>
            <a:r>
              <a:rPr sz="1110" b="0" i="0" dirty="0">
                <a:solidFill>
                  <a:srgbClr val="21323A"/>
                </a:solidFill>
              </a:rPr>
              <a:t>Stress-test initial use cases</a:t>
            </a:r>
          </a:p>
        </p:txBody>
      </p:sp>
      <p:sp>
        <p:nvSpPr>
          <p:cNvPr id="21" name="TextBox 20"/>
          <p:cNvSpPr txBox="1"/>
          <p:nvPr/>
        </p:nvSpPr>
        <p:spPr>
          <a:xfrm rot="10800000">
            <a:off x="2743200" y="4888448"/>
            <a:ext cx="512064" cy="427809"/>
          </a:xfrm>
          <a:prstGeom prst="rect">
            <a:avLst/>
          </a:prstGeom>
          <a:noFill/>
        </p:spPr>
        <p:txBody>
          <a:bodyPr wrap="square" lIns="36576" tIns="36576" rIns="36576" bIns="36576" anchor="t">
            <a:spAutoFit/>
          </a:bodyPr>
          <a:lstStyle/>
          <a:p>
            <a:pPr algn="ctr"/>
            <a:r>
              <a:rPr sz="2300" b="1" i="0" dirty="0">
                <a:solidFill>
                  <a:srgbClr val="1FD2B3"/>
                </a:solidFill>
              </a:rPr>
              <a:t>→</a:t>
            </a:r>
          </a:p>
        </p:txBody>
      </p:sp>
      <p:sp>
        <p:nvSpPr>
          <p:cNvPr id="22" name="Rounded Rectangle 21"/>
          <p:cNvSpPr/>
          <p:nvPr/>
        </p:nvSpPr>
        <p:spPr>
          <a:xfrm>
            <a:off x="562356" y="3995928"/>
            <a:ext cx="2240280" cy="2212848"/>
          </a:xfrm>
          <a:prstGeom prst="roundRect">
            <a:avLst/>
          </a:prstGeom>
          <a:solidFill>
            <a:srgbClr val="EAFAF8"/>
          </a:solidFill>
          <a:ln w="20320">
            <a:solidFill>
              <a:srgbClr val="36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53796" y="4160520"/>
            <a:ext cx="2057400" cy="273921"/>
          </a:xfrm>
          <a:prstGeom prst="rect">
            <a:avLst/>
          </a:prstGeom>
          <a:noFill/>
        </p:spPr>
        <p:txBody>
          <a:bodyPr wrap="square" lIns="36576" tIns="36576" rIns="36576" bIns="36576" anchor="t">
            <a:spAutoFit/>
          </a:bodyPr>
          <a:lstStyle/>
          <a:p>
            <a:pPr algn="ctr"/>
            <a:r>
              <a:rPr sz="1300" b="1" i="0" dirty="0">
                <a:solidFill>
                  <a:srgbClr val="369191"/>
                </a:solidFill>
              </a:rPr>
              <a:t>HARMONISE</a:t>
            </a:r>
          </a:p>
        </p:txBody>
      </p:sp>
      <p:sp>
        <p:nvSpPr>
          <p:cNvPr id="24" name="TextBox 23"/>
          <p:cNvSpPr txBox="1"/>
          <p:nvPr/>
        </p:nvSpPr>
        <p:spPr>
          <a:xfrm>
            <a:off x="672083" y="4617720"/>
            <a:ext cx="2020824" cy="597087"/>
          </a:xfrm>
          <a:prstGeom prst="rect">
            <a:avLst/>
          </a:prstGeom>
          <a:noFill/>
        </p:spPr>
        <p:txBody>
          <a:bodyPr wrap="square" lIns="36576" tIns="36576" rIns="36576" bIns="36576" anchor="t">
            <a:spAutoFit/>
          </a:bodyPr>
          <a:lstStyle/>
          <a:p>
            <a:pPr algn="ctr"/>
            <a:r>
              <a:rPr sz="1700" b="1" i="0" dirty="0">
                <a:solidFill>
                  <a:srgbClr val="21323A"/>
                </a:solidFill>
              </a:rPr>
              <a:t>Cross-theme validation</a:t>
            </a:r>
          </a:p>
        </p:txBody>
      </p:sp>
      <p:sp>
        <p:nvSpPr>
          <p:cNvPr id="25" name="TextBox 24"/>
          <p:cNvSpPr txBox="1"/>
          <p:nvPr/>
        </p:nvSpPr>
        <p:spPr>
          <a:xfrm>
            <a:off x="699516" y="5351803"/>
            <a:ext cx="1965960" cy="415498"/>
          </a:xfrm>
          <a:prstGeom prst="rect">
            <a:avLst/>
          </a:prstGeom>
          <a:noFill/>
        </p:spPr>
        <p:txBody>
          <a:bodyPr wrap="square" lIns="36576" tIns="36576" rIns="36576" bIns="36576" anchor="ctr">
            <a:spAutoFit/>
          </a:bodyPr>
          <a:lstStyle/>
          <a:p>
            <a:pPr algn="ctr"/>
            <a:r>
              <a:rPr sz="1110" b="0" i="0">
                <a:solidFill>
                  <a:srgbClr val="21323A"/>
                </a:solidFill>
              </a:rPr>
              <a:t>Reconcile costs, benefits and risks</a:t>
            </a:r>
          </a:p>
        </p:txBody>
      </p:sp>
      <p:pic>
        <p:nvPicPr>
          <p:cNvPr id="28" name="Picture 27">
            <a:extLst>
              <a:ext uri="{FF2B5EF4-FFF2-40B4-BE49-F238E27FC236}">
                <a16:creationId xmlns:a16="http://schemas.microsoft.com/office/drawing/2014/main" id="{483CD709-9409-7BD2-D55D-87DE0540AC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1" y="591346"/>
            <a:ext cx="6096000" cy="6096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png"/>
          <p:cNvPicPr>
            <a:picLocks noChangeAspect="1"/>
          </p:cNvPicPr>
          <p:nvPr/>
        </p:nvPicPr>
        <p:blipFill>
          <a:blip r:embed="rId3"/>
          <a:stretch>
            <a:fillRect/>
          </a:stretch>
        </p:blipFill>
        <p:spPr>
          <a:xfrm>
            <a:off x="0" y="0"/>
            <a:ext cx="12191999" cy="6858000"/>
          </a:xfrm>
          <a:prstGeom prst="rect">
            <a:avLst/>
          </a:prstGeom>
        </p:spPr>
      </p:pic>
      <p:sp>
        <p:nvSpPr>
          <p:cNvPr id="3" name="TextBox 2"/>
          <p:cNvSpPr txBox="1"/>
          <p:nvPr/>
        </p:nvSpPr>
        <p:spPr>
          <a:xfrm>
            <a:off x="346518" y="164008"/>
            <a:ext cx="11841480" cy="504754"/>
          </a:xfrm>
          <a:prstGeom prst="rect">
            <a:avLst/>
          </a:prstGeom>
          <a:noFill/>
        </p:spPr>
        <p:txBody>
          <a:bodyPr wrap="square" lIns="36576" tIns="36576" rIns="36576" bIns="36576" anchor="ctr">
            <a:spAutoFit/>
          </a:bodyPr>
          <a:lstStyle/>
          <a:p>
            <a:pPr algn="l"/>
            <a:r>
              <a:rPr sz="2800" b="1" i="0" dirty="0">
                <a:solidFill>
                  <a:srgbClr val="1FD2B3"/>
                </a:solidFill>
              </a:rPr>
              <a:t>A FORUM DESIGNED TO COVER THE ZEWT ECOSYSTEM</a:t>
            </a:r>
          </a:p>
        </p:txBody>
      </p:sp>
      <p:sp>
        <p:nvSpPr>
          <p:cNvPr id="4" name="TextBox 3"/>
          <p:cNvSpPr txBox="1"/>
          <p:nvPr/>
        </p:nvSpPr>
        <p:spPr>
          <a:xfrm>
            <a:off x="5513832" y="6419088"/>
            <a:ext cx="822960" cy="227755"/>
          </a:xfrm>
          <a:prstGeom prst="rect">
            <a:avLst/>
          </a:prstGeom>
          <a:noFill/>
        </p:spPr>
        <p:txBody>
          <a:bodyPr wrap="square" lIns="36576" tIns="36576" rIns="36576" bIns="36576" anchor="t">
            <a:spAutoFit/>
          </a:bodyPr>
          <a:lstStyle/>
          <a:p>
            <a:pPr algn="ctr"/>
            <a:r>
              <a:rPr sz="1000" b="0" i="0">
                <a:solidFill>
                  <a:srgbClr val="5C6C73"/>
                </a:solidFill>
              </a:rPr>
              <a:t>09/2026</a:t>
            </a:r>
          </a:p>
        </p:txBody>
      </p:sp>
      <p:sp>
        <p:nvSpPr>
          <p:cNvPr id="5" name="TextBox 4"/>
          <p:cNvSpPr txBox="1"/>
          <p:nvPr/>
        </p:nvSpPr>
        <p:spPr>
          <a:xfrm>
            <a:off x="7178040" y="6419088"/>
            <a:ext cx="3474720" cy="227755"/>
          </a:xfrm>
          <a:prstGeom prst="rect">
            <a:avLst/>
          </a:prstGeom>
          <a:noFill/>
        </p:spPr>
        <p:txBody>
          <a:bodyPr wrap="square" lIns="36576" tIns="36576" rIns="36576" bIns="36576" anchor="t">
            <a:spAutoFit/>
          </a:bodyPr>
          <a:lstStyle/>
          <a:p>
            <a:pPr algn="ctr"/>
            <a:r>
              <a:rPr sz="1000" b="0" i="0">
                <a:solidFill>
                  <a:srgbClr val="5C6C73"/>
                </a:solidFill>
              </a:rPr>
              <a:t>TRUSTEE Stakeholder Survey – highlights</a:t>
            </a:r>
          </a:p>
        </p:txBody>
      </p:sp>
      <p:sp>
        <p:nvSpPr>
          <p:cNvPr id="6" name="TextBox 5"/>
          <p:cNvSpPr txBox="1"/>
          <p:nvPr/>
        </p:nvSpPr>
        <p:spPr>
          <a:xfrm>
            <a:off x="11201400" y="6419088"/>
            <a:ext cx="320040" cy="227755"/>
          </a:xfrm>
          <a:prstGeom prst="rect">
            <a:avLst/>
          </a:prstGeom>
          <a:noFill/>
        </p:spPr>
        <p:txBody>
          <a:bodyPr wrap="square" lIns="36576" tIns="36576" rIns="36576" bIns="36576" anchor="t">
            <a:spAutoFit/>
          </a:bodyPr>
          <a:lstStyle/>
          <a:p>
            <a:pPr algn="ctr"/>
            <a:r>
              <a:rPr sz="1000" b="0" i="0">
                <a:solidFill>
                  <a:srgbClr val="5C6C73"/>
                </a:solidFill>
              </a:rPr>
              <a:t>3</a:t>
            </a:r>
          </a:p>
        </p:txBody>
      </p:sp>
      <p:sp>
        <p:nvSpPr>
          <p:cNvPr id="7" name="Rounded Rectangle 6"/>
          <p:cNvSpPr/>
          <p:nvPr/>
        </p:nvSpPr>
        <p:spPr>
          <a:xfrm>
            <a:off x="640080" y="1234440"/>
            <a:ext cx="1874519" cy="1261872"/>
          </a:xfrm>
          <a:prstGeom prst="roundRect">
            <a:avLst/>
          </a:prstGeom>
          <a:solidFill>
            <a:srgbClr val="EAFAF8"/>
          </a:solidFill>
          <a:ln w="1778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8" name="TextBox 7"/>
          <p:cNvSpPr txBox="1"/>
          <p:nvPr/>
        </p:nvSpPr>
        <p:spPr>
          <a:xfrm>
            <a:off x="713231" y="1307592"/>
            <a:ext cx="1728216" cy="566309"/>
          </a:xfrm>
          <a:prstGeom prst="rect">
            <a:avLst/>
          </a:prstGeom>
          <a:noFill/>
        </p:spPr>
        <p:txBody>
          <a:bodyPr wrap="square" lIns="36576" tIns="36576" rIns="36576" bIns="36576" anchor="t">
            <a:spAutoFit/>
          </a:bodyPr>
          <a:lstStyle/>
          <a:p>
            <a:pPr algn="ctr"/>
            <a:r>
              <a:rPr sz="3200" b="1" i="0">
                <a:solidFill>
                  <a:srgbClr val="1FD2B3"/>
                </a:solidFill>
              </a:rPr>
              <a:t>35</a:t>
            </a:r>
          </a:p>
        </p:txBody>
      </p:sp>
      <p:sp>
        <p:nvSpPr>
          <p:cNvPr id="9" name="TextBox 8"/>
          <p:cNvSpPr txBox="1"/>
          <p:nvPr/>
        </p:nvSpPr>
        <p:spPr>
          <a:xfrm>
            <a:off x="749808" y="1832454"/>
            <a:ext cx="1655063" cy="504754"/>
          </a:xfrm>
          <a:prstGeom prst="rect">
            <a:avLst/>
          </a:prstGeom>
          <a:noFill/>
        </p:spPr>
        <p:txBody>
          <a:bodyPr wrap="square" lIns="36576" tIns="36576" rIns="36576" bIns="36576" anchor="ctr">
            <a:spAutoFit/>
          </a:bodyPr>
          <a:lstStyle/>
          <a:p>
            <a:pPr algn="ctr"/>
            <a:r>
              <a:rPr sz="1400" b="1" i="0">
                <a:solidFill>
                  <a:srgbClr val="21323A"/>
                </a:solidFill>
              </a:rPr>
              <a:t>Stakeholder Forum members</a:t>
            </a:r>
          </a:p>
        </p:txBody>
      </p:sp>
      <p:sp>
        <p:nvSpPr>
          <p:cNvPr id="10" name="TextBox 9"/>
          <p:cNvSpPr txBox="1"/>
          <p:nvPr/>
        </p:nvSpPr>
        <p:spPr>
          <a:xfrm>
            <a:off x="685800" y="2697480"/>
            <a:ext cx="3108960" cy="350865"/>
          </a:xfrm>
          <a:prstGeom prst="rect">
            <a:avLst/>
          </a:prstGeom>
          <a:noFill/>
        </p:spPr>
        <p:txBody>
          <a:bodyPr wrap="square" lIns="36576" tIns="36576" rIns="36576" bIns="36576" anchor="t">
            <a:spAutoFit/>
          </a:bodyPr>
          <a:lstStyle/>
          <a:p>
            <a:pPr algn="l"/>
            <a:r>
              <a:rPr b="1" i="0">
                <a:solidFill>
                  <a:srgbClr val="3B1642"/>
                </a:solidFill>
              </a:rPr>
              <a:t>Organisation mix</a:t>
            </a:r>
          </a:p>
        </p:txBody>
      </p:sp>
      <p:sp>
        <p:nvSpPr>
          <p:cNvPr id="11" name="TextBox 10"/>
          <p:cNvSpPr txBox="1"/>
          <p:nvPr/>
        </p:nvSpPr>
        <p:spPr>
          <a:xfrm>
            <a:off x="749808" y="3063240"/>
            <a:ext cx="502920" cy="320088"/>
          </a:xfrm>
          <a:prstGeom prst="rect">
            <a:avLst/>
          </a:prstGeom>
          <a:noFill/>
        </p:spPr>
        <p:txBody>
          <a:bodyPr wrap="square" lIns="36576" tIns="36576" rIns="36576" bIns="36576" anchor="t">
            <a:spAutoFit/>
          </a:bodyPr>
          <a:lstStyle/>
          <a:p>
            <a:pPr algn="r"/>
            <a:r>
              <a:rPr sz="1600" b="1" i="0">
                <a:solidFill>
                  <a:srgbClr val="1FD2B3"/>
                </a:solidFill>
              </a:rPr>
              <a:t>12</a:t>
            </a:r>
          </a:p>
        </p:txBody>
      </p:sp>
      <p:sp>
        <p:nvSpPr>
          <p:cNvPr id="12" name="TextBox 11"/>
          <p:cNvSpPr txBox="1"/>
          <p:nvPr/>
        </p:nvSpPr>
        <p:spPr>
          <a:xfrm>
            <a:off x="1353312" y="3063240"/>
            <a:ext cx="3886200" cy="258532"/>
          </a:xfrm>
          <a:prstGeom prst="rect">
            <a:avLst/>
          </a:prstGeom>
          <a:noFill/>
        </p:spPr>
        <p:txBody>
          <a:bodyPr wrap="square" lIns="36576" tIns="36576" rIns="36576" bIns="36576" anchor="t">
            <a:spAutoFit/>
          </a:bodyPr>
          <a:lstStyle/>
          <a:p>
            <a:pPr algn="l"/>
            <a:r>
              <a:rPr sz="1200" b="0" i="0">
                <a:solidFill>
                  <a:srgbClr val="21323A"/>
                </a:solidFill>
              </a:rPr>
              <a:t>Public institutions, networks &amp; citizen associations</a:t>
            </a:r>
          </a:p>
        </p:txBody>
      </p:sp>
      <p:sp>
        <p:nvSpPr>
          <p:cNvPr id="13" name="TextBox 12"/>
          <p:cNvSpPr txBox="1"/>
          <p:nvPr/>
        </p:nvSpPr>
        <p:spPr>
          <a:xfrm>
            <a:off x="749808" y="3447288"/>
            <a:ext cx="502920" cy="320088"/>
          </a:xfrm>
          <a:prstGeom prst="rect">
            <a:avLst/>
          </a:prstGeom>
          <a:noFill/>
        </p:spPr>
        <p:txBody>
          <a:bodyPr wrap="square" lIns="36576" tIns="36576" rIns="36576" bIns="36576" anchor="t">
            <a:spAutoFit/>
          </a:bodyPr>
          <a:lstStyle/>
          <a:p>
            <a:pPr algn="r"/>
            <a:r>
              <a:rPr sz="1600" b="1" i="0">
                <a:solidFill>
                  <a:srgbClr val="1FD2B3"/>
                </a:solidFill>
              </a:rPr>
              <a:t>10</a:t>
            </a:r>
          </a:p>
        </p:txBody>
      </p:sp>
      <p:sp>
        <p:nvSpPr>
          <p:cNvPr id="14" name="TextBox 13"/>
          <p:cNvSpPr txBox="1"/>
          <p:nvPr/>
        </p:nvSpPr>
        <p:spPr>
          <a:xfrm>
            <a:off x="1353312" y="3447288"/>
            <a:ext cx="3886200" cy="258532"/>
          </a:xfrm>
          <a:prstGeom prst="rect">
            <a:avLst/>
          </a:prstGeom>
          <a:noFill/>
        </p:spPr>
        <p:txBody>
          <a:bodyPr wrap="square" lIns="36576" tIns="36576" rIns="36576" bIns="36576" anchor="t">
            <a:spAutoFit/>
          </a:bodyPr>
          <a:lstStyle/>
          <a:p>
            <a:pPr algn="l"/>
            <a:r>
              <a:rPr sz="1200" b="0" i="0">
                <a:solidFill>
                  <a:srgbClr val="21323A"/>
                </a:solidFill>
              </a:rPr>
              <a:t>Research organisations</a:t>
            </a:r>
          </a:p>
        </p:txBody>
      </p:sp>
      <p:sp>
        <p:nvSpPr>
          <p:cNvPr id="15" name="TextBox 14"/>
          <p:cNvSpPr txBox="1"/>
          <p:nvPr/>
        </p:nvSpPr>
        <p:spPr>
          <a:xfrm>
            <a:off x="749808" y="3831336"/>
            <a:ext cx="502920" cy="320088"/>
          </a:xfrm>
          <a:prstGeom prst="rect">
            <a:avLst/>
          </a:prstGeom>
          <a:noFill/>
        </p:spPr>
        <p:txBody>
          <a:bodyPr wrap="square" lIns="36576" tIns="36576" rIns="36576" bIns="36576" anchor="t">
            <a:spAutoFit/>
          </a:bodyPr>
          <a:lstStyle/>
          <a:p>
            <a:pPr algn="r"/>
            <a:r>
              <a:rPr sz="1600" b="1" i="0">
                <a:solidFill>
                  <a:srgbClr val="1FD2B3"/>
                </a:solidFill>
              </a:rPr>
              <a:t>4</a:t>
            </a:r>
          </a:p>
        </p:txBody>
      </p:sp>
      <p:sp>
        <p:nvSpPr>
          <p:cNvPr id="16" name="TextBox 15"/>
          <p:cNvSpPr txBox="1"/>
          <p:nvPr/>
        </p:nvSpPr>
        <p:spPr>
          <a:xfrm>
            <a:off x="1353312" y="3831336"/>
            <a:ext cx="3886200" cy="258532"/>
          </a:xfrm>
          <a:prstGeom prst="rect">
            <a:avLst/>
          </a:prstGeom>
          <a:noFill/>
        </p:spPr>
        <p:txBody>
          <a:bodyPr wrap="square" lIns="36576" tIns="36576" rIns="36576" bIns="36576" anchor="t">
            <a:spAutoFit/>
          </a:bodyPr>
          <a:lstStyle/>
          <a:p>
            <a:pPr algn="l"/>
            <a:r>
              <a:rPr sz="1200" b="0" i="0">
                <a:solidFill>
                  <a:srgbClr val="21323A"/>
                </a:solidFill>
              </a:rPr>
              <a:t>Shipowners &amp; maritime operators</a:t>
            </a:r>
          </a:p>
        </p:txBody>
      </p:sp>
      <p:sp>
        <p:nvSpPr>
          <p:cNvPr id="17" name="TextBox 16"/>
          <p:cNvSpPr txBox="1"/>
          <p:nvPr/>
        </p:nvSpPr>
        <p:spPr>
          <a:xfrm>
            <a:off x="749808" y="4215384"/>
            <a:ext cx="502920" cy="320088"/>
          </a:xfrm>
          <a:prstGeom prst="rect">
            <a:avLst/>
          </a:prstGeom>
          <a:noFill/>
        </p:spPr>
        <p:txBody>
          <a:bodyPr wrap="square" lIns="36576" tIns="36576" rIns="36576" bIns="36576" anchor="t">
            <a:spAutoFit/>
          </a:bodyPr>
          <a:lstStyle/>
          <a:p>
            <a:pPr algn="r"/>
            <a:r>
              <a:rPr sz="1600" b="1" i="0">
                <a:solidFill>
                  <a:srgbClr val="1FD2B3"/>
                </a:solidFill>
              </a:rPr>
              <a:t>4</a:t>
            </a:r>
          </a:p>
        </p:txBody>
      </p:sp>
      <p:sp>
        <p:nvSpPr>
          <p:cNvPr id="18" name="TextBox 17"/>
          <p:cNvSpPr txBox="1"/>
          <p:nvPr/>
        </p:nvSpPr>
        <p:spPr>
          <a:xfrm>
            <a:off x="1353312" y="4215384"/>
            <a:ext cx="3886200" cy="258532"/>
          </a:xfrm>
          <a:prstGeom prst="rect">
            <a:avLst/>
          </a:prstGeom>
          <a:noFill/>
        </p:spPr>
        <p:txBody>
          <a:bodyPr wrap="square" lIns="36576" tIns="36576" rIns="36576" bIns="36576" anchor="t">
            <a:spAutoFit/>
          </a:bodyPr>
          <a:lstStyle/>
          <a:p>
            <a:pPr algn="l"/>
            <a:r>
              <a:rPr sz="1200" b="0" i="0">
                <a:solidFill>
                  <a:srgbClr val="21323A"/>
                </a:solidFill>
              </a:rPr>
              <a:t>Waterborne transport business operators</a:t>
            </a:r>
          </a:p>
        </p:txBody>
      </p:sp>
      <p:sp>
        <p:nvSpPr>
          <p:cNvPr id="19" name="TextBox 18"/>
          <p:cNvSpPr txBox="1"/>
          <p:nvPr/>
        </p:nvSpPr>
        <p:spPr>
          <a:xfrm>
            <a:off x="749808" y="4599432"/>
            <a:ext cx="502920" cy="320088"/>
          </a:xfrm>
          <a:prstGeom prst="rect">
            <a:avLst/>
          </a:prstGeom>
          <a:noFill/>
        </p:spPr>
        <p:txBody>
          <a:bodyPr wrap="square" lIns="36576" tIns="36576" rIns="36576" bIns="36576" anchor="t">
            <a:spAutoFit/>
          </a:bodyPr>
          <a:lstStyle/>
          <a:p>
            <a:pPr algn="r"/>
            <a:r>
              <a:rPr sz="1600" b="1" i="0">
                <a:solidFill>
                  <a:srgbClr val="1FD2B3"/>
                </a:solidFill>
              </a:rPr>
              <a:t>3</a:t>
            </a:r>
          </a:p>
        </p:txBody>
      </p:sp>
      <p:sp>
        <p:nvSpPr>
          <p:cNvPr id="20" name="TextBox 19"/>
          <p:cNvSpPr txBox="1"/>
          <p:nvPr/>
        </p:nvSpPr>
        <p:spPr>
          <a:xfrm>
            <a:off x="1353312" y="4599432"/>
            <a:ext cx="3886200" cy="258532"/>
          </a:xfrm>
          <a:prstGeom prst="rect">
            <a:avLst/>
          </a:prstGeom>
          <a:noFill/>
        </p:spPr>
        <p:txBody>
          <a:bodyPr wrap="square" lIns="36576" tIns="36576" rIns="36576" bIns="36576" anchor="t">
            <a:spAutoFit/>
          </a:bodyPr>
          <a:lstStyle/>
          <a:p>
            <a:pPr algn="l"/>
            <a:r>
              <a:rPr sz="1200" b="0" i="0">
                <a:solidFill>
                  <a:srgbClr val="21323A"/>
                </a:solidFill>
              </a:rPr>
              <a:t>Shipbuilding / manufacturing / maintenance</a:t>
            </a:r>
          </a:p>
        </p:txBody>
      </p:sp>
      <p:sp>
        <p:nvSpPr>
          <p:cNvPr id="21" name="TextBox 20"/>
          <p:cNvSpPr txBox="1"/>
          <p:nvPr/>
        </p:nvSpPr>
        <p:spPr>
          <a:xfrm>
            <a:off x="749808" y="4983480"/>
            <a:ext cx="502920" cy="320088"/>
          </a:xfrm>
          <a:prstGeom prst="rect">
            <a:avLst/>
          </a:prstGeom>
          <a:noFill/>
        </p:spPr>
        <p:txBody>
          <a:bodyPr wrap="square" lIns="36576" tIns="36576" rIns="36576" bIns="36576" anchor="t">
            <a:spAutoFit/>
          </a:bodyPr>
          <a:lstStyle/>
          <a:p>
            <a:pPr algn="r"/>
            <a:r>
              <a:rPr sz="1600" b="1" i="0">
                <a:solidFill>
                  <a:srgbClr val="1FD2B3"/>
                </a:solidFill>
              </a:rPr>
              <a:t>1 + 1</a:t>
            </a:r>
          </a:p>
        </p:txBody>
      </p:sp>
      <p:sp>
        <p:nvSpPr>
          <p:cNvPr id="22" name="TextBox 21"/>
          <p:cNvSpPr txBox="1"/>
          <p:nvPr/>
        </p:nvSpPr>
        <p:spPr>
          <a:xfrm>
            <a:off x="1353312" y="4983480"/>
            <a:ext cx="3886200" cy="258532"/>
          </a:xfrm>
          <a:prstGeom prst="rect">
            <a:avLst/>
          </a:prstGeom>
          <a:noFill/>
        </p:spPr>
        <p:txBody>
          <a:bodyPr wrap="square" lIns="36576" tIns="36576" rIns="36576" bIns="36576" anchor="t">
            <a:spAutoFit/>
          </a:bodyPr>
          <a:lstStyle/>
          <a:p>
            <a:pPr algn="l"/>
            <a:r>
              <a:rPr sz="1200" b="0" i="0">
                <a:solidFill>
                  <a:srgbClr val="21323A"/>
                </a:solidFill>
              </a:rPr>
              <a:t>Infrastructure + efficiency/optimisation</a:t>
            </a:r>
          </a:p>
        </p:txBody>
      </p:sp>
      <p:sp>
        <p:nvSpPr>
          <p:cNvPr id="23" name="TextBox 22"/>
          <p:cNvSpPr txBox="1"/>
          <p:nvPr/>
        </p:nvSpPr>
        <p:spPr>
          <a:xfrm>
            <a:off x="5742432" y="1243584"/>
            <a:ext cx="5349240" cy="350865"/>
          </a:xfrm>
          <a:prstGeom prst="rect">
            <a:avLst/>
          </a:prstGeom>
          <a:noFill/>
        </p:spPr>
        <p:txBody>
          <a:bodyPr wrap="square" lIns="36576" tIns="36576" rIns="36576" bIns="36576" anchor="t">
            <a:spAutoFit/>
          </a:bodyPr>
          <a:lstStyle/>
          <a:p>
            <a:pPr algn="ctr"/>
            <a:r>
              <a:rPr b="1" i="0">
                <a:solidFill>
                  <a:srgbClr val="3B1642"/>
                </a:solidFill>
              </a:rPr>
              <a:t>Thematic expertise within the Forum</a:t>
            </a:r>
          </a:p>
        </p:txBody>
      </p:sp>
      <p:sp>
        <p:nvSpPr>
          <p:cNvPr id="24" name="Rounded Rectangle 23"/>
          <p:cNvSpPr/>
          <p:nvPr/>
        </p:nvSpPr>
        <p:spPr>
          <a:xfrm>
            <a:off x="5897880" y="1755648"/>
            <a:ext cx="2240280" cy="1316736"/>
          </a:xfrm>
          <a:prstGeom prst="roundRect">
            <a:avLst/>
          </a:prstGeom>
          <a:solidFill>
            <a:srgbClr val="EAFAF8"/>
          </a:solidFill>
          <a:ln w="17780">
            <a:solidFill>
              <a:srgbClr val="3B16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5" name="TextBox 24"/>
          <p:cNvSpPr txBox="1"/>
          <p:nvPr/>
        </p:nvSpPr>
        <p:spPr>
          <a:xfrm>
            <a:off x="5971032" y="1828800"/>
            <a:ext cx="2093976" cy="566309"/>
          </a:xfrm>
          <a:prstGeom prst="rect">
            <a:avLst/>
          </a:prstGeom>
          <a:noFill/>
        </p:spPr>
        <p:txBody>
          <a:bodyPr wrap="square" lIns="36576" tIns="36576" rIns="36576" bIns="36576" anchor="t">
            <a:spAutoFit/>
          </a:bodyPr>
          <a:lstStyle/>
          <a:p>
            <a:pPr algn="ctr"/>
            <a:r>
              <a:rPr sz="3200" b="1" i="0">
                <a:solidFill>
                  <a:srgbClr val="3B1642"/>
                </a:solidFill>
              </a:rPr>
              <a:t>15</a:t>
            </a:r>
          </a:p>
        </p:txBody>
      </p:sp>
      <p:sp>
        <p:nvSpPr>
          <p:cNvPr id="26" name="TextBox 25"/>
          <p:cNvSpPr txBox="1"/>
          <p:nvPr/>
        </p:nvSpPr>
        <p:spPr>
          <a:xfrm>
            <a:off x="6007608" y="2488817"/>
            <a:ext cx="2020824" cy="289310"/>
          </a:xfrm>
          <a:prstGeom prst="rect">
            <a:avLst/>
          </a:prstGeom>
          <a:noFill/>
        </p:spPr>
        <p:txBody>
          <a:bodyPr wrap="square" lIns="36576" tIns="36576" rIns="36576" bIns="36576" anchor="ctr">
            <a:spAutoFit/>
          </a:bodyPr>
          <a:lstStyle/>
          <a:p>
            <a:pPr algn="ctr"/>
            <a:r>
              <a:rPr sz="1400" b="1" i="0">
                <a:solidFill>
                  <a:srgbClr val="21323A"/>
                </a:solidFill>
              </a:rPr>
              <a:t>Strategy &amp; Finance</a:t>
            </a:r>
          </a:p>
        </p:txBody>
      </p:sp>
      <p:sp>
        <p:nvSpPr>
          <p:cNvPr id="27" name="Rounded Rectangle 26"/>
          <p:cNvSpPr/>
          <p:nvPr/>
        </p:nvSpPr>
        <p:spPr>
          <a:xfrm>
            <a:off x="8458200" y="1755648"/>
            <a:ext cx="2240280" cy="1316736"/>
          </a:xfrm>
          <a:prstGeom prst="roundRect">
            <a:avLst/>
          </a:prstGeom>
          <a:solidFill>
            <a:srgbClr val="EAFAF8"/>
          </a:solidFill>
          <a:ln w="17780">
            <a:solidFill>
              <a:srgbClr val="24A3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8" name="TextBox 27"/>
          <p:cNvSpPr txBox="1"/>
          <p:nvPr/>
        </p:nvSpPr>
        <p:spPr>
          <a:xfrm>
            <a:off x="8531352" y="1828800"/>
            <a:ext cx="2093976" cy="566309"/>
          </a:xfrm>
          <a:prstGeom prst="rect">
            <a:avLst/>
          </a:prstGeom>
          <a:noFill/>
        </p:spPr>
        <p:txBody>
          <a:bodyPr wrap="square" lIns="36576" tIns="36576" rIns="36576" bIns="36576" anchor="t">
            <a:spAutoFit/>
          </a:bodyPr>
          <a:lstStyle/>
          <a:p>
            <a:pPr algn="ctr"/>
            <a:r>
              <a:rPr sz="3200" b="1" i="0">
                <a:solidFill>
                  <a:srgbClr val="24A3CE"/>
                </a:solidFill>
              </a:rPr>
              <a:t>10</a:t>
            </a:r>
          </a:p>
        </p:txBody>
      </p:sp>
      <p:sp>
        <p:nvSpPr>
          <p:cNvPr id="29" name="TextBox 28"/>
          <p:cNvSpPr txBox="1"/>
          <p:nvPr/>
        </p:nvSpPr>
        <p:spPr>
          <a:xfrm>
            <a:off x="8567928" y="2381095"/>
            <a:ext cx="2020824" cy="504754"/>
          </a:xfrm>
          <a:prstGeom prst="rect">
            <a:avLst/>
          </a:prstGeom>
          <a:noFill/>
        </p:spPr>
        <p:txBody>
          <a:bodyPr wrap="square" lIns="36576" tIns="36576" rIns="36576" bIns="36576" anchor="ctr">
            <a:spAutoFit/>
          </a:bodyPr>
          <a:lstStyle/>
          <a:p>
            <a:pPr algn="ctr"/>
            <a:r>
              <a:rPr sz="1400" b="1" i="0">
                <a:solidFill>
                  <a:srgbClr val="21323A"/>
                </a:solidFill>
              </a:rPr>
              <a:t>Technologies &amp; Technical Integration</a:t>
            </a:r>
          </a:p>
        </p:txBody>
      </p:sp>
      <p:sp>
        <p:nvSpPr>
          <p:cNvPr id="30" name="Rounded Rectangle 29"/>
          <p:cNvSpPr/>
          <p:nvPr/>
        </p:nvSpPr>
        <p:spPr>
          <a:xfrm>
            <a:off x="5897880" y="3383280"/>
            <a:ext cx="2240280" cy="1316736"/>
          </a:xfrm>
          <a:prstGeom prst="roundRect">
            <a:avLst/>
          </a:prstGeom>
          <a:solidFill>
            <a:srgbClr val="EAFAF8"/>
          </a:solidFill>
          <a:ln w="1778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31" name="TextBox 30"/>
          <p:cNvSpPr txBox="1"/>
          <p:nvPr/>
        </p:nvSpPr>
        <p:spPr>
          <a:xfrm>
            <a:off x="5971032" y="3456432"/>
            <a:ext cx="2093976" cy="566309"/>
          </a:xfrm>
          <a:prstGeom prst="rect">
            <a:avLst/>
          </a:prstGeom>
          <a:noFill/>
        </p:spPr>
        <p:txBody>
          <a:bodyPr wrap="square" lIns="36576" tIns="36576" rIns="36576" bIns="36576" anchor="t">
            <a:spAutoFit/>
          </a:bodyPr>
          <a:lstStyle/>
          <a:p>
            <a:pPr algn="ctr"/>
            <a:r>
              <a:rPr sz="3200" b="1" i="0">
                <a:solidFill>
                  <a:srgbClr val="1FD2B3"/>
                </a:solidFill>
              </a:rPr>
              <a:t>5</a:t>
            </a:r>
          </a:p>
        </p:txBody>
      </p:sp>
      <p:sp>
        <p:nvSpPr>
          <p:cNvPr id="32" name="TextBox 31"/>
          <p:cNvSpPr txBox="1"/>
          <p:nvPr/>
        </p:nvSpPr>
        <p:spPr>
          <a:xfrm>
            <a:off x="6007608" y="4008727"/>
            <a:ext cx="2020824" cy="504754"/>
          </a:xfrm>
          <a:prstGeom prst="rect">
            <a:avLst/>
          </a:prstGeom>
          <a:noFill/>
        </p:spPr>
        <p:txBody>
          <a:bodyPr wrap="square" lIns="36576" tIns="36576" rIns="36576" bIns="36576" anchor="ctr">
            <a:spAutoFit/>
          </a:bodyPr>
          <a:lstStyle/>
          <a:p>
            <a:pPr algn="ctr"/>
            <a:r>
              <a:rPr sz="1400" b="1" i="0">
                <a:solidFill>
                  <a:srgbClr val="21323A"/>
                </a:solidFill>
              </a:rPr>
              <a:t>Overall Environmental Impact</a:t>
            </a:r>
          </a:p>
        </p:txBody>
      </p:sp>
      <p:sp>
        <p:nvSpPr>
          <p:cNvPr id="33" name="Rounded Rectangle 32"/>
          <p:cNvSpPr/>
          <p:nvPr/>
        </p:nvSpPr>
        <p:spPr>
          <a:xfrm>
            <a:off x="8458200" y="3383280"/>
            <a:ext cx="2240280" cy="1316736"/>
          </a:xfrm>
          <a:prstGeom prst="roundRect">
            <a:avLst/>
          </a:prstGeom>
          <a:solidFill>
            <a:srgbClr val="EAFAF8"/>
          </a:solidFill>
          <a:ln w="17780">
            <a:solidFill>
              <a:srgbClr val="36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34" name="TextBox 33"/>
          <p:cNvSpPr txBox="1"/>
          <p:nvPr/>
        </p:nvSpPr>
        <p:spPr>
          <a:xfrm>
            <a:off x="8531352" y="3456432"/>
            <a:ext cx="2093976" cy="566309"/>
          </a:xfrm>
          <a:prstGeom prst="rect">
            <a:avLst/>
          </a:prstGeom>
          <a:noFill/>
        </p:spPr>
        <p:txBody>
          <a:bodyPr wrap="square" lIns="36576" tIns="36576" rIns="36576" bIns="36576" anchor="t">
            <a:spAutoFit/>
          </a:bodyPr>
          <a:lstStyle/>
          <a:p>
            <a:pPr algn="ctr"/>
            <a:r>
              <a:rPr sz="3200" b="1" i="0">
                <a:solidFill>
                  <a:srgbClr val="369191"/>
                </a:solidFill>
              </a:rPr>
              <a:t>5</a:t>
            </a:r>
          </a:p>
        </p:txBody>
      </p:sp>
      <p:sp>
        <p:nvSpPr>
          <p:cNvPr id="35" name="TextBox 34"/>
          <p:cNvSpPr txBox="1"/>
          <p:nvPr/>
        </p:nvSpPr>
        <p:spPr>
          <a:xfrm>
            <a:off x="8567928" y="4008727"/>
            <a:ext cx="2020824" cy="504754"/>
          </a:xfrm>
          <a:prstGeom prst="rect">
            <a:avLst/>
          </a:prstGeom>
          <a:noFill/>
        </p:spPr>
        <p:txBody>
          <a:bodyPr wrap="square" lIns="36576" tIns="36576" rIns="36576" bIns="36576" anchor="ctr">
            <a:spAutoFit/>
          </a:bodyPr>
          <a:lstStyle/>
          <a:p>
            <a:pPr algn="ctr"/>
            <a:r>
              <a:rPr sz="1400" b="1" i="0">
                <a:solidFill>
                  <a:srgbClr val="21323A"/>
                </a:solidFill>
              </a:rPr>
              <a:t>Workforce Transition &amp; Wider Societal Impact</a:t>
            </a:r>
          </a:p>
        </p:txBody>
      </p:sp>
      <p:sp>
        <p:nvSpPr>
          <p:cNvPr id="36" name="TextBox 35"/>
          <p:cNvSpPr txBox="1"/>
          <p:nvPr/>
        </p:nvSpPr>
        <p:spPr>
          <a:xfrm>
            <a:off x="5897880" y="5010912"/>
            <a:ext cx="4800600" cy="320088"/>
          </a:xfrm>
          <a:prstGeom prst="rect">
            <a:avLst/>
          </a:prstGeom>
          <a:noFill/>
        </p:spPr>
        <p:txBody>
          <a:bodyPr wrap="square" lIns="36576" tIns="36576" rIns="36576" bIns="36576" anchor="t">
            <a:spAutoFit/>
          </a:bodyPr>
          <a:lstStyle/>
          <a:p>
            <a:pPr algn="ctr"/>
            <a:r>
              <a:rPr sz="1600" b="1" i="0">
                <a:solidFill>
                  <a:srgbClr val="21323A"/>
                </a:solidFill>
              </a:rPr>
              <a:t>Broad European and international reach</a:t>
            </a:r>
          </a:p>
        </p:txBody>
      </p:sp>
      <p:sp>
        <p:nvSpPr>
          <p:cNvPr id="37" name="TextBox 36"/>
          <p:cNvSpPr txBox="1"/>
          <p:nvPr/>
        </p:nvSpPr>
        <p:spPr>
          <a:xfrm>
            <a:off x="5779008" y="5321808"/>
            <a:ext cx="5047488" cy="243143"/>
          </a:xfrm>
          <a:prstGeom prst="rect">
            <a:avLst/>
          </a:prstGeom>
          <a:noFill/>
        </p:spPr>
        <p:txBody>
          <a:bodyPr wrap="square" lIns="36576" tIns="36576" rIns="36576" bIns="36576" anchor="t">
            <a:spAutoFit/>
          </a:bodyPr>
          <a:lstStyle/>
          <a:p>
            <a:pPr algn="ctr"/>
            <a:r>
              <a:rPr sz="1100" b="0" i="0">
                <a:solidFill>
                  <a:srgbClr val="5C6C73"/>
                </a:solidFill>
              </a:rPr>
              <a:t>Industry • public authorities • operators • research • civil society</a:t>
            </a:r>
          </a:p>
        </p:txBody>
      </p:sp>
      <p:sp>
        <p:nvSpPr>
          <p:cNvPr id="38" name="TextBox 37"/>
          <p:cNvSpPr txBox="1"/>
          <p:nvPr/>
        </p:nvSpPr>
        <p:spPr>
          <a:xfrm>
            <a:off x="713232" y="5989320"/>
            <a:ext cx="10698480" cy="212366"/>
          </a:xfrm>
          <a:prstGeom prst="rect">
            <a:avLst/>
          </a:prstGeom>
          <a:noFill/>
        </p:spPr>
        <p:txBody>
          <a:bodyPr wrap="square" lIns="36576" tIns="36576" rIns="36576" bIns="36576" anchor="t">
            <a:spAutoFit/>
          </a:bodyPr>
          <a:lstStyle/>
          <a:p>
            <a:pPr algn="l"/>
            <a:r>
              <a:rPr sz="900" b="0" i="1" dirty="0">
                <a:solidFill>
                  <a:srgbClr val="5C6C73"/>
                </a:solidFill>
              </a:rPr>
              <a:t>Source: TRUSTEE D3.1 Stakeholders Engagement Plan, Sections 2.1–2.4.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png"/>
          <p:cNvPicPr>
            <a:picLocks noChangeAspect="1"/>
          </p:cNvPicPr>
          <p:nvPr/>
        </p:nvPicPr>
        <p:blipFill>
          <a:blip r:embed="rId3"/>
          <a:stretch>
            <a:fillRect/>
          </a:stretch>
        </p:blipFill>
        <p:spPr>
          <a:xfrm>
            <a:off x="0" y="0"/>
            <a:ext cx="12191999" cy="6858000"/>
          </a:xfrm>
          <a:prstGeom prst="rect">
            <a:avLst/>
          </a:prstGeom>
        </p:spPr>
      </p:pic>
      <p:sp>
        <p:nvSpPr>
          <p:cNvPr id="3" name="TextBox 2"/>
          <p:cNvSpPr txBox="1"/>
          <p:nvPr/>
        </p:nvSpPr>
        <p:spPr>
          <a:xfrm>
            <a:off x="350519" y="161609"/>
            <a:ext cx="11841480" cy="504754"/>
          </a:xfrm>
          <a:prstGeom prst="rect">
            <a:avLst/>
          </a:prstGeom>
          <a:noFill/>
        </p:spPr>
        <p:txBody>
          <a:bodyPr wrap="square" lIns="36576" tIns="36576" rIns="36576" bIns="36576" anchor="ctr">
            <a:spAutoFit/>
          </a:bodyPr>
          <a:lstStyle/>
          <a:p>
            <a:pPr algn="l"/>
            <a:r>
              <a:rPr sz="2800" b="1" i="0" dirty="0">
                <a:solidFill>
                  <a:srgbClr val="1FD2B3"/>
                </a:solidFill>
              </a:rPr>
              <a:t>THE SURVEY: 20 EXPERT RESPONSES</a:t>
            </a:r>
          </a:p>
        </p:txBody>
      </p:sp>
      <p:sp>
        <p:nvSpPr>
          <p:cNvPr id="4" name="TextBox 3"/>
          <p:cNvSpPr txBox="1"/>
          <p:nvPr/>
        </p:nvSpPr>
        <p:spPr>
          <a:xfrm>
            <a:off x="5513832" y="6419088"/>
            <a:ext cx="822960" cy="227755"/>
          </a:xfrm>
          <a:prstGeom prst="rect">
            <a:avLst/>
          </a:prstGeom>
          <a:noFill/>
        </p:spPr>
        <p:txBody>
          <a:bodyPr wrap="square" lIns="36576" tIns="36576" rIns="36576" bIns="36576" anchor="t">
            <a:spAutoFit/>
          </a:bodyPr>
          <a:lstStyle/>
          <a:p>
            <a:pPr algn="ctr"/>
            <a:r>
              <a:rPr sz="1000" b="0" i="0">
                <a:solidFill>
                  <a:srgbClr val="5C6C73"/>
                </a:solidFill>
              </a:rPr>
              <a:t>09/2026</a:t>
            </a:r>
          </a:p>
        </p:txBody>
      </p:sp>
      <p:sp>
        <p:nvSpPr>
          <p:cNvPr id="5" name="TextBox 4"/>
          <p:cNvSpPr txBox="1"/>
          <p:nvPr/>
        </p:nvSpPr>
        <p:spPr>
          <a:xfrm>
            <a:off x="7178040" y="6419088"/>
            <a:ext cx="3474720" cy="227755"/>
          </a:xfrm>
          <a:prstGeom prst="rect">
            <a:avLst/>
          </a:prstGeom>
          <a:noFill/>
        </p:spPr>
        <p:txBody>
          <a:bodyPr wrap="square" lIns="36576" tIns="36576" rIns="36576" bIns="36576" anchor="t">
            <a:spAutoFit/>
          </a:bodyPr>
          <a:lstStyle/>
          <a:p>
            <a:pPr algn="ctr"/>
            <a:r>
              <a:rPr sz="1000" b="0" i="0">
                <a:solidFill>
                  <a:srgbClr val="5C6C73"/>
                </a:solidFill>
              </a:rPr>
              <a:t>TRUSTEE Stakeholder Survey – highlights</a:t>
            </a:r>
          </a:p>
        </p:txBody>
      </p:sp>
      <p:sp>
        <p:nvSpPr>
          <p:cNvPr id="6" name="TextBox 5"/>
          <p:cNvSpPr txBox="1"/>
          <p:nvPr/>
        </p:nvSpPr>
        <p:spPr>
          <a:xfrm>
            <a:off x="11201400" y="6419088"/>
            <a:ext cx="320040" cy="227755"/>
          </a:xfrm>
          <a:prstGeom prst="rect">
            <a:avLst/>
          </a:prstGeom>
          <a:noFill/>
        </p:spPr>
        <p:txBody>
          <a:bodyPr wrap="square" lIns="36576" tIns="36576" rIns="36576" bIns="36576" anchor="t">
            <a:spAutoFit/>
          </a:bodyPr>
          <a:lstStyle/>
          <a:p>
            <a:pPr algn="ctr"/>
            <a:r>
              <a:rPr sz="1000" b="0" i="0">
                <a:solidFill>
                  <a:srgbClr val="5C6C73"/>
                </a:solidFill>
              </a:rPr>
              <a:t>4</a:t>
            </a:r>
          </a:p>
        </p:txBody>
      </p:sp>
      <p:pic>
        <p:nvPicPr>
          <p:cNvPr id="7" name="Picture 6" descr="fig1_expertise.png"/>
          <p:cNvPicPr>
            <a:picLocks noChangeAspect="1"/>
          </p:cNvPicPr>
          <p:nvPr/>
        </p:nvPicPr>
        <p:blipFill>
          <a:blip r:embed="rId4"/>
          <a:stretch>
            <a:fillRect/>
          </a:stretch>
        </p:blipFill>
        <p:spPr>
          <a:xfrm>
            <a:off x="576072" y="1152144"/>
            <a:ext cx="6903720" cy="3913168"/>
          </a:xfrm>
          <a:prstGeom prst="rect">
            <a:avLst/>
          </a:prstGeom>
        </p:spPr>
      </p:pic>
      <p:sp>
        <p:nvSpPr>
          <p:cNvPr id="8" name="Rounded Rectangle 7"/>
          <p:cNvSpPr/>
          <p:nvPr/>
        </p:nvSpPr>
        <p:spPr>
          <a:xfrm>
            <a:off x="7699248" y="1307592"/>
            <a:ext cx="1481328" cy="1143000"/>
          </a:xfrm>
          <a:prstGeom prst="roundRect">
            <a:avLst/>
          </a:prstGeom>
          <a:solidFill>
            <a:srgbClr val="EAFAF8"/>
          </a:solidFill>
          <a:ln w="1778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9" name="TextBox 8"/>
          <p:cNvSpPr txBox="1"/>
          <p:nvPr/>
        </p:nvSpPr>
        <p:spPr>
          <a:xfrm>
            <a:off x="7772400" y="1380744"/>
            <a:ext cx="1335024" cy="566309"/>
          </a:xfrm>
          <a:prstGeom prst="rect">
            <a:avLst/>
          </a:prstGeom>
          <a:noFill/>
        </p:spPr>
        <p:txBody>
          <a:bodyPr wrap="square" lIns="36576" tIns="36576" rIns="36576" bIns="36576" anchor="t">
            <a:spAutoFit/>
          </a:bodyPr>
          <a:lstStyle/>
          <a:p>
            <a:pPr algn="ctr"/>
            <a:r>
              <a:rPr sz="3200" b="1" i="0">
                <a:solidFill>
                  <a:srgbClr val="1FD2B3"/>
                </a:solidFill>
              </a:rPr>
              <a:t>20</a:t>
            </a:r>
          </a:p>
        </p:txBody>
      </p:sp>
      <p:sp>
        <p:nvSpPr>
          <p:cNvPr id="10" name="TextBox 9"/>
          <p:cNvSpPr txBox="1"/>
          <p:nvPr/>
        </p:nvSpPr>
        <p:spPr>
          <a:xfrm>
            <a:off x="7808975" y="1953893"/>
            <a:ext cx="1261872" cy="289310"/>
          </a:xfrm>
          <a:prstGeom prst="rect">
            <a:avLst/>
          </a:prstGeom>
          <a:noFill/>
        </p:spPr>
        <p:txBody>
          <a:bodyPr wrap="square" lIns="36576" tIns="36576" rIns="36576" bIns="36576" anchor="ctr">
            <a:spAutoFit/>
          </a:bodyPr>
          <a:lstStyle/>
          <a:p>
            <a:pPr algn="ctr"/>
            <a:r>
              <a:rPr sz="1400" b="1" i="0">
                <a:solidFill>
                  <a:srgbClr val="21323A"/>
                </a:solidFill>
              </a:rPr>
              <a:t>responses</a:t>
            </a:r>
          </a:p>
        </p:txBody>
      </p:sp>
      <p:sp>
        <p:nvSpPr>
          <p:cNvPr id="11" name="Rounded Rectangle 10"/>
          <p:cNvSpPr/>
          <p:nvPr/>
        </p:nvSpPr>
        <p:spPr>
          <a:xfrm>
            <a:off x="9345168" y="1307592"/>
            <a:ext cx="1828800" cy="1143000"/>
          </a:xfrm>
          <a:prstGeom prst="roundRect">
            <a:avLst/>
          </a:prstGeom>
          <a:solidFill>
            <a:srgbClr val="EAFAF8"/>
          </a:solidFill>
          <a:ln w="17780">
            <a:solidFill>
              <a:srgbClr val="24A3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2" name="TextBox 11"/>
          <p:cNvSpPr txBox="1"/>
          <p:nvPr/>
        </p:nvSpPr>
        <p:spPr>
          <a:xfrm>
            <a:off x="9418320" y="1380744"/>
            <a:ext cx="1682496" cy="566309"/>
          </a:xfrm>
          <a:prstGeom prst="rect">
            <a:avLst/>
          </a:prstGeom>
          <a:noFill/>
        </p:spPr>
        <p:txBody>
          <a:bodyPr wrap="square" lIns="36576" tIns="36576" rIns="36576" bIns="36576" anchor="t">
            <a:spAutoFit/>
          </a:bodyPr>
          <a:lstStyle/>
          <a:p>
            <a:pPr algn="ctr"/>
            <a:r>
              <a:rPr sz="3200" b="1" i="0">
                <a:solidFill>
                  <a:srgbClr val="24A3CE"/>
                </a:solidFill>
              </a:rPr>
              <a:t>55%</a:t>
            </a:r>
          </a:p>
        </p:txBody>
      </p:sp>
      <p:sp>
        <p:nvSpPr>
          <p:cNvPr id="13" name="TextBox 12"/>
          <p:cNvSpPr txBox="1"/>
          <p:nvPr/>
        </p:nvSpPr>
        <p:spPr>
          <a:xfrm>
            <a:off x="9454896" y="1846171"/>
            <a:ext cx="1609344" cy="504754"/>
          </a:xfrm>
          <a:prstGeom prst="rect">
            <a:avLst/>
          </a:prstGeom>
          <a:noFill/>
        </p:spPr>
        <p:txBody>
          <a:bodyPr wrap="square" lIns="36576" tIns="36576" rIns="36576" bIns="36576" anchor="ctr">
            <a:spAutoFit/>
          </a:bodyPr>
          <a:lstStyle/>
          <a:p>
            <a:pPr algn="ctr"/>
            <a:r>
              <a:rPr sz="1400" b="1" i="0">
                <a:solidFill>
                  <a:srgbClr val="21323A"/>
                </a:solidFill>
              </a:rPr>
              <a:t>10+ years
experience</a:t>
            </a:r>
          </a:p>
        </p:txBody>
      </p:sp>
      <p:sp>
        <p:nvSpPr>
          <p:cNvPr id="14" name="Rounded Rectangle 13"/>
          <p:cNvSpPr/>
          <p:nvPr/>
        </p:nvSpPr>
        <p:spPr>
          <a:xfrm>
            <a:off x="7699248" y="2761488"/>
            <a:ext cx="1627632" cy="1170432"/>
          </a:xfrm>
          <a:prstGeom prst="roundRect">
            <a:avLst/>
          </a:prstGeom>
          <a:solidFill>
            <a:srgbClr val="EAFAF8"/>
          </a:solidFill>
          <a:ln w="17780">
            <a:solidFill>
              <a:srgbClr val="3B16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5" name="TextBox 14"/>
          <p:cNvSpPr txBox="1"/>
          <p:nvPr/>
        </p:nvSpPr>
        <p:spPr>
          <a:xfrm>
            <a:off x="7772400" y="2834640"/>
            <a:ext cx="1481328" cy="566309"/>
          </a:xfrm>
          <a:prstGeom prst="rect">
            <a:avLst/>
          </a:prstGeom>
          <a:noFill/>
        </p:spPr>
        <p:txBody>
          <a:bodyPr wrap="square" lIns="36576" tIns="36576" rIns="36576" bIns="36576" anchor="t">
            <a:spAutoFit/>
          </a:bodyPr>
          <a:lstStyle/>
          <a:p>
            <a:pPr algn="ctr"/>
            <a:r>
              <a:rPr sz="3200" b="1" i="0">
                <a:solidFill>
                  <a:srgbClr val="3B1642"/>
                </a:solidFill>
              </a:rPr>
              <a:t>45%</a:t>
            </a:r>
          </a:p>
        </p:txBody>
      </p:sp>
      <p:sp>
        <p:nvSpPr>
          <p:cNvPr id="16" name="TextBox 15"/>
          <p:cNvSpPr txBox="1"/>
          <p:nvPr/>
        </p:nvSpPr>
        <p:spPr>
          <a:xfrm>
            <a:off x="7808975" y="3313783"/>
            <a:ext cx="1408176" cy="504754"/>
          </a:xfrm>
          <a:prstGeom prst="rect">
            <a:avLst/>
          </a:prstGeom>
          <a:noFill/>
        </p:spPr>
        <p:txBody>
          <a:bodyPr wrap="square" lIns="36576" tIns="36576" rIns="36576" bIns="36576" anchor="ctr">
            <a:spAutoFit/>
          </a:bodyPr>
          <a:lstStyle/>
          <a:p>
            <a:pPr algn="ctr"/>
            <a:r>
              <a:rPr sz="1400" b="1" i="0">
                <a:solidFill>
                  <a:srgbClr val="21323A"/>
                </a:solidFill>
              </a:rPr>
              <a:t>research
institutions</a:t>
            </a:r>
          </a:p>
        </p:txBody>
      </p:sp>
      <p:sp>
        <p:nvSpPr>
          <p:cNvPr id="17" name="Rounded Rectangle 16"/>
          <p:cNvSpPr/>
          <p:nvPr/>
        </p:nvSpPr>
        <p:spPr>
          <a:xfrm>
            <a:off x="9528048" y="2761488"/>
            <a:ext cx="1645920" cy="1170432"/>
          </a:xfrm>
          <a:prstGeom prst="roundRect">
            <a:avLst/>
          </a:prstGeom>
          <a:solidFill>
            <a:srgbClr val="EAFAF8"/>
          </a:solidFill>
          <a:ln w="1778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8" name="TextBox 17"/>
          <p:cNvSpPr txBox="1"/>
          <p:nvPr/>
        </p:nvSpPr>
        <p:spPr>
          <a:xfrm>
            <a:off x="9601200" y="2834640"/>
            <a:ext cx="1499616" cy="566309"/>
          </a:xfrm>
          <a:prstGeom prst="rect">
            <a:avLst/>
          </a:prstGeom>
          <a:noFill/>
        </p:spPr>
        <p:txBody>
          <a:bodyPr wrap="square" lIns="36576" tIns="36576" rIns="36576" bIns="36576" anchor="t">
            <a:spAutoFit/>
          </a:bodyPr>
          <a:lstStyle/>
          <a:p>
            <a:pPr algn="ctr"/>
            <a:r>
              <a:rPr sz="3200" b="1" i="0">
                <a:solidFill>
                  <a:srgbClr val="1FD2B3"/>
                </a:solidFill>
              </a:rPr>
              <a:t>90%</a:t>
            </a:r>
          </a:p>
        </p:txBody>
      </p:sp>
      <p:sp>
        <p:nvSpPr>
          <p:cNvPr id="19" name="TextBox 18"/>
          <p:cNvSpPr txBox="1"/>
          <p:nvPr/>
        </p:nvSpPr>
        <p:spPr>
          <a:xfrm>
            <a:off x="9637776" y="3206062"/>
            <a:ext cx="1426464" cy="720197"/>
          </a:xfrm>
          <a:prstGeom prst="rect">
            <a:avLst/>
          </a:prstGeom>
          <a:noFill/>
        </p:spPr>
        <p:txBody>
          <a:bodyPr wrap="square" lIns="36576" tIns="36576" rIns="36576" bIns="36576" anchor="ctr">
            <a:spAutoFit/>
          </a:bodyPr>
          <a:lstStyle/>
          <a:p>
            <a:pPr algn="ctr"/>
            <a:r>
              <a:rPr sz="1400" b="1" i="0">
                <a:solidFill>
                  <a:srgbClr val="21323A"/>
                </a:solidFill>
              </a:rPr>
              <a:t>tech + environment
primary expertise</a:t>
            </a:r>
          </a:p>
        </p:txBody>
      </p:sp>
      <p:sp>
        <p:nvSpPr>
          <p:cNvPr id="20" name="Rounded Rectangle 19"/>
          <p:cNvSpPr/>
          <p:nvPr/>
        </p:nvSpPr>
        <p:spPr>
          <a:xfrm>
            <a:off x="7699248" y="4297680"/>
            <a:ext cx="3474720" cy="850392"/>
          </a:xfrm>
          <a:prstGeom prst="roundRect">
            <a:avLst/>
          </a:prstGeom>
          <a:solidFill>
            <a:srgbClr val="FAFAFA"/>
          </a:solidFill>
          <a:ln w="15240">
            <a:solidFill>
              <a:srgbClr val="C6D0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1" name="TextBox 20"/>
          <p:cNvSpPr txBox="1"/>
          <p:nvPr/>
        </p:nvSpPr>
        <p:spPr>
          <a:xfrm>
            <a:off x="7882127" y="4425696"/>
            <a:ext cx="3108960" cy="289310"/>
          </a:xfrm>
          <a:prstGeom prst="rect">
            <a:avLst/>
          </a:prstGeom>
          <a:noFill/>
        </p:spPr>
        <p:txBody>
          <a:bodyPr wrap="square" lIns="36576" tIns="36576" rIns="36576" bIns="36576" anchor="t">
            <a:spAutoFit/>
          </a:bodyPr>
          <a:lstStyle/>
          <a:p>
            <a:pPr algn="ctr"/>
            <a:r>
              <a:rPr sz="1400" b="1" i="0">
                <a:solidFill>
                  <a:srgbClr val="3B1642"/>
                </a:solidFill>
              </a:rPr>
              <a:t>Interpretation rule</a:t>
            </a:r>
          </a:p>
        </p:txBody>
      </p:sp>
      <p:sp>
        <p:nvSpPr>
          <p:cNvPr id="22" name="TextBox 21"/>
          <p:cNvSpPr txBox="1"/>
          <p:nvPr/>
        </p:nvSpPr>
        <p:spPr>
          <a:xfrm>
            <a:off x="7909560" y="4727448"/>
            <a:ext cx="3054096" cy="412421"/>
          </a:xfrm>
          <a:prstGeom prst="rect">
            <a:avLst/>
          </a:prstGeom>
          <a:noFill/>
        </p:spPr>
        <p:txBody>
          <a:bodyPr wrap="square" lIns="36576" tIns="36576" rIns="36576" bIns="36576" anchor="t">
            <a:spAutoFit/>
          </a:bodyPr>
          <a:lstStyle/>
          <a:p>
            <a:pPr algn="ctr"/>
            <a:r>
              <a:rPr sz="1100" b="0" i="0">
                <a:solidFill>
                  <a:srgbClr val="21323A"/>
                </a:solidFill>
              </a:rPr>
              <a:t>Counts + percentages; no statistical claims from tiny subgroups.</a:t>
            </a:r>
          </a:p>
        </p:txBody>
      </p:sp>
      <p:sp>
        <p:nvSpPr>
          <p:cNvPr id="23" name="TextBox 22"/>
          <p:cNvSpPr txBox="1"/>
          <p:nvPr/>
        </p:nvSpPr>
        <p:spPr>
          <a:xfrm>
            <a:off x="713232" y="5989320"/>
            <a:ext cx="10698480" cy="212366"/>
          </a:xfrm>
          <a:prstGeom prst="rect">
            <a:avLst/>
          </a:prstGeom>
          <a:noFill/>
        </p:spPr>
        <p:txBody>
          <a:bodyPr wrap="square" lIns="36576" tIns="36576" rIns="36576" bIns="36576" anchor="t">
            <a:spAutoFit/>
          </a:bodyPr>
          <a:lstStyle/>
          <a:p>
            <a:pPr algn="l"/>
            <a:r>
              <a:rPr sz="900" b="0" i="1" dirty="0">
                <a:solidFill>
                  <a:srgbClr val="5C6C73"/>
                </a:solidFill>
              </a:rPr>
              <a:t>Source: TRUSTEE stakeholder survey analysis, clean N=20. Expertise groups shown as principal field of expertise.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png"/>
          <p:cNvPicPr>
            <a:picLocks noChangeAspect="1"/>
          </p:cNvPicPr>
          <p:nvPr/>
        </p:nvPicPr>
        <p:blipFill>
          <a:blip r:embed="rId3"/>
          <a:stretch>
            <a:fillRect/>
          </a:stretch>
        </p:blipFill>
        <p:spPr>
          <a:xfrm>
            <a:off x="0" y="0"/>
            <a:ext cx="12191999" cy="6858000"/>
          </a:xfrm>
          <a:prstGeom prst="rect">
            <a:avLst/>
          </a:prstGeom>
        </p:spPr>
      </p:pic>
      <p:sp>
        <p:nvSpPr>
          <p:cNvPr id="3" name="TextBox 2"/>
          <p:cNvSpPr txBox="1"/>
          <p:nvPr/>
        </p:nvSpPr>
        <p:spPr>
          <a:xfrm>
            <a:off x="350519" y="135952"/>
            <a:ext cx="11841480" cy="566309"/>
          </a:xfrm>
          <a:prstGeom prst="rect">
            <a:avLst/>
          </a:prstGeom>
          <a:noFill/>
        </p:spPr>
        <p:txBody>
          <a:bodyPr wrap="square" lIns="36576" tIns="36576" rIns="36576" bIns="36576" anchor="ctr">
            <a:spAutoFit/>
          </a:bodyPr>
          <a:lstStyle/>
          <a:p>
            <a:pPr algn="l"/>
            <a:r>
              <a:rPr sz="3200" b="1" i="0" dirty="0">
                <a:solidFill>
                  <a:srgbClr val="1FD2B3"/>
                </a:solidFill>
              </a:rPr>
              <a:t>THE TIME-HORIZON</a:t>
            </a:r>
          </a:p>
        </p:txBody>
      </p:sp>
      <p:sp>
        <p:nvSpPr>
          <p:cNvPr id="4" name="TextBox 3"/>
          <p:cNvSpPr txBox="1"/>
          <p:nvPr/>
        </p:nvSpPr>
        <p:spPr>
          <a:xfrm>
            <a:off x="5513832" y="6419088"/>
            <a:ext cx="822960" cy="235449"/>
          </a:xfrm>
          <a:prstGeom prst="rect">
            <a:avLst/>
          </a:prstGeom>
          <a:noFill/>
        </p:spPr>
        <p:txBody>
          <a:bodyPr wrap="square" lIns="36576" tIns="36576" rIns="36576" bIns="36576" anchor="t">
            <a:spAutoFit/>
          </a:bodyPr>
          <a:lstStyle/>
          <a:p>
            <a:pPr algn="ctr"/>
            <a:r>
              <a:rPr sz="1050" b="0" i="0">
                <a:solidFill>
                  <a:srgbClr val="5C6C73"/>
                </a:solidFill>
              </a:rPr>
              <a:t>09/2026</a:t>
            </a:r>
          </a:p>
        </p:txBody>
      </p:sp>
      <p:sp>
        <p:nvSpPr>
          <p:cNvPr id="5" name="TextBox 4"/>
          <p:cNvSpPr txBox="1"/>
          <p:nvPr/>
        </p:nvSpPr>
        <p:spPr>
          <a:xfrm>
            <a:off x="7178040" y="6419088"/>
            <a:ext cx="3474720" cy="235449"/>
          </a:xfrm>
          <a:prstGeom prst="rect">
            <a:avLst/>
          </a:prstGeom>
          <a:noFill/>
        </p:spPr>
        <p:txBody>
          <a:bodyPr wrap="square" lIns="36576" tIns="36576" rIns="36576" bIns="36576" anchor="t">
            <a:spAutoFit/>
          </a:bodyPr>
          <a:lstStyle/>
          <a:p>
            <a:pPr algn="ctr"/>
            <a:r>
              <a:rPr sz="1050" b="0" i="0">
                <a:solidFill>
                  <a:srgbClr val="5C6C73"/>
                </a:solidFill>
              </a:rPr>
              <a:t>TRUSTEE Stakeholder Survey – highlights</a:t>
            </a:r>
          </a:p>
        </p:txBody>
      </p:sp>
      <p:sp>
        <p:nvSpPr>
          <p:cNvPr id="6" name="TextBox 5"/>
          <p:cNvSpPr txBox="1"/>
          <p:nvPr/>
        </p:nvSpPr>
        <p:spPr>
          <a:xfrm>
            <a:off x="11201400" y="6419088"/>
            <a:ext cx="320040" cy="235449"/>
          </a:xfrm>
          <a:prstGeom prst="rect">
            <a:avLst/>
          </a:prstGeom>
          <a:noFill/>
        </p:spPr>
        <p:txBody>
          <a:bodyPr wrap="square" lIns="36576" tIns="36576" rIns="36576" bIns="36576" anchor="t">
            <a:spAutoFit/>
          </a:bodyPr>
          <a:lstStyle/>
          <a:p>
            <a:pPr algn="ctr"/>
            <a:r>
              <a:rPr sz="1050" b="0" i="0">
                <a:solidFill>
                  <a:srgbClr val="5C6C73"/>
                </a:solidFill>
              </a:rPr>
              <a:t>5</a:t>
            </a:r>
          </a:p>
        </p:txBody>
      </p:sp>
      <p:pic>
        <p:nvPicPr>
          <p:cNvPr id="7" name="Picture 6" descr="fig2_horizons.png"/>
          <p:cNvPicPr>
            <a:picLocks noChangeAspect="1"/>
          </p:cNvPicPr>
          <p:nvPr/>
        </p:nvPicPr>
        <p:blipFill>
          <a:blip r:embed="rId4"/>
          <a:stretch>
            <a:fillRect/>
          </a:stretch>
        </p:blipFill>
        <p:spPr>
          <a:xfrm>
            <a:off x="411480" y="1143000"/>
            <a:ext cx="7909560" cy="4371072"/>
          </a:xfrm>
          <a:prstGeom prst="rect">
            <a:avLst/>
          </a:prstGeom>
        </p:spPr>
      </p:pic>
      <p:sp>
        <p:nvSpPr>
          <p:cNvPr id="8" name="Rounded Rectangle 7"/>
          <p:cNvSpPr/>
          <p:nvPr/>
        </p:nvSpPr>
        <p:spPr>
          <a:xfrm>
            <a:off x="8549640" y="1325880"/>
            <a:ext cx="3364992" cy="1033271"/>
          </a:xfrm>
          <a:prstGeom prst="roundRect">
            <a:avLst/>
          </a:prstGeom>
          <a:solidFill>
            <a:srgbClr val="EAFAF8"/>
          </a:solidFill>
          <a:ln w="1524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9" name="TextBox 8"/>
          <p:cNvSpPr txBox="1"/>
          <p:nvPr/>
        </p:nvSpPr>
        <p:spPr>
          <a:xfrm>
            <a:off x="8732519" y="1463040"/>
            <a:ext cx="990599" cy="566309"/>
          </a:xfrm>
          <a:prstGeom prst="rect">
            <a:avLst/>
          </a:prstGeom>
          <a:noFill/>
        </p:spPr>
        <p:txBody>
          <a:bodyPr wrap="square" lIns="36576" tIns="36576" rIns="36576" bIns="36576" anchor="t">
            <a:spAutoFit/>
          </a:bodyPr>
          <a:lstStyle/>
          <a:p>
            <a:pPr algn="l"/>
            <a:r>
              <a:rPr sz="3200" b="1" i="0" dirty="0">
                <a:solidFill>
                  <a:srgbClr val="1FD2B3"/>
                </a:solidFill>
              </a:rPr>
              <a:t>2030</a:t>
            </a:r>
          </a:p>
        </p:txBody>
      </p:sp>
      <p:sp>
        <p:nvSpPr>
          <p:cNvPr id="10" name="TextBox 9"/>
          <p:cNvSpPr txBox="1"/>
          <p:nvPr/>
        </p:nvSpPr>
        <p:spPr>
          <a:xfrm>
            <a:off x="9881616" y="1518953"/>
            <a:ext cx="1874519" cy="566309"/>
          </a:xfrm>
          <a:prstGeom prst="rect">
            <a:avLst/>
          </a:prstGeom>
          <a:noFill/>
        </p:spPr>
        <p:txBody>
          <a:bodyPr wrap="square" lIns="36576" tIns="36576" rIns="36576" bIns="36576" anchor="ctr">
            <a:spAutoFit/>
          </a:bodyPr>
          <a:lstStyle/>
          <a:p>
            <a:pPr algn="l"/>
            <a:r>
              <a:rPr sz="1600" b="1" i="0" dirty="0">
                <a:solidFill>
                  <a:srgbClr val="21323A"/>
                </a:solidFill>
              </a:rPr>
              <a:t>transition / enabling milestone</a:t>
            </a:r>
          </a:p>
        </p:txBody>
      </p:sp>
      <p:sp>
        <p:nvSpPr>
          <p:cNvPr id="11" name="Rounded Rectangle 10"/>
          <p:cNvSpPr/>
          <p:nvPr/>
        </p:nvSpPr>
        <p:spPr>
          <a:xfrm>
            <a:off x="8549640" y="2606040"/>
            <a:ext cx="3364992" cy="1033271"/>
          </a:xfrm>
          <a:prstGeom prst="roundRect">
            <a:avLst/>
          </a:prstGeom>
          <a:solidFill>
            <a:srgbClr val="EAFAF8"/>
          </a:solidFill>
          <a:ln w="15240">
            <a:solidFill>
              <a:srgbClr val="3B16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2" name="TextBox 11"/>
          <p:cNvSpPr txBox="1"/>
          <p:nvPr/>
        </p:nvSpPr>
        <p:spPr>
          <a:xfrm>
            <a:off x="8732519" y="2743200"/>
            <a:ext cx="999363" cy="566309"/>
          </a:xfrm>
          <a:prstGeom prst="rect">
            <a:avLst/>
          </a:prstGeom>
          <a:noFill/>
        </p:spPr>
        <p:txBody>
          <a:bodyPr wrap="square" lIns="36576" tIns="36576" rIns="36576" bIns="36576" anchor="t">
            <a:spAutoFit/>
          </a:bodyPr>
          <a:lstStyle/>
          <a:p>
            <a:pPr algn="l"/>
            <a:r>
              <a:rPr sz="3200" b="1" i="0" dirty="0">
                <a:solidFill>
                  <a:srgbClr val="3B1642"/>
                </a:solidFill>
              </a:rPr>
              <a:t>2050</a:t>
            </a:r>
          </a:p>
        </p:txBody>
      </p:sp>
      <p:sp>
        <p:nvSpPr>
          <p:cNvPr id="13" name="TextBox 12"/>
          <p:cNvSpPr txBox="1"/>
          <p:nvPr/>
        </p:nvSpPr>
        <p:spPr>
          <a:xfrm>
            <a:off x="9885998" y="2708803"/>
            <a:ext cx="1874519" cy="720197"/>
          </a:xfrm>
          <a:prstGeom prst="rect">
            <a:avLst/>
          </a:prstGeom>
          <a:noFill/>
        </p:spPr>
        <p:txBody>
          <a:bodyPr wrap="square" lIns="36576" tIns="36576" rIns="36576" bIns="36576" anchor="ctr">
            <a:spAutoFit/>
          </a:bodyPr>
          <a:lstStyle/>
          <a:p>
            <a:pPr algn="l"/>
            <a:r>
              <a:rPr sz="1400" b="1" i="0" dirty="0">
                <a:solidFill>
                  <a:srgbClr val="21323A"/>
                </a:solidFill>
              </a:rPr>
              <a:t>much stronger confidence in large-scale deployment</a:t>
            </a:r>
          </a:p>
        </p:txBody>
      </p:sp>
      <p:sp>
        <p:nvSpPr>
          <p:cNvPr id="14" name="TextBox 13"/>
          <p:cNvSpPr txBox="1"/>
          <p:nvPr/>
        </p:nvSpPr>
        <p:spPr>
          <a:xfrm>
            <a:off x="8641080" y="4005072"/>
            <a:ext cx="2697480" cy="350865"/>
          </a:xfrm>
          <a:prstGeom prst="rect">
            <a:avLst/>
          </a:prstGeom>
          <a:noFill/>
        </p:spPr>
        <p:txBody>
          <a:bodyPr wrap="square" lIns="36576" tIns="36576" rIns="36576" bIns="36576" anchor="t">
            <a:spAutoFit/>
          </a:bodyPr>
          <a:lstStyle/>
          <a:p>
            <a:pPr algn="ctr"/>
            <a:r>
              <a:rPr b="1" i="0">
                <a:solidFill>
                  <a:srgbClr val="3B1642"/>
                </a:solidFill>
              </a:rPr>
              <a:t>By 2050</a:t>
            </a:r>
          </a:p>
        </p:txBody>
      </p:sp>
      <p:sp>
        <p:nvSpPr>
          <p:cNvPr id="15" name="TextBox 14"/>
          <p:cNvSpPr txBox="1"/>
          <p:nvPr/>
        </p:nvSpPr>
        <p:spPr>
          <a:xfrm>
            <a:off x="8641080" y="4334256"/>
            <a:ext cx="2697480" cy="1181862"/>
          </a:xfrm>
          <a:prstGeom prst="rect">
            <a:avLst/>
          </a:prstGeom>
          <a:noFill/>
        </p:spPr>
        <p:txBody>
          <a:bodyPr wrap="square" lIns="36576" tIns="36576" rIns="36576" bIns="36576" anchor="t">
            <a:spAutoFit/>
          </a:bodyPr>
          <a:lstStyle/>
          <a:p>
            <a:pPr algn="ctr"/>
            <a:r>
              <a:rPr b="1" i="0">
                <a:solidFill>
                  <a:srgbClr val="21323A"/>
                </a:solidFill>
              </a:rPr>
              <a:t>14/20 deep-sea fuels
16/20 battery short-sea/inland
15/20 mandatory OPS</a:t>
            </a:r>
          </a:p>
        </p:txBody>
      </p:sp>
      <p:sp>
        <p:nvSpPr>
          <p:cNvPr id="16" name="TextBox 15"/>
          <p:cNvSpPr txBox="1"/>
          <p:nvPr/>
        </p:nvSpPr>
        <p:spPr>
          <a:xfrm>
            <a:off x="713232" y="5989320"/>
            <a:ext cx="10698480" cy="227755"/>
          </a:xfrm>
          <a:prstGeom prst="rect">
            <a:avLst/>
          </a:prstGeom>
          <a:noFill/>
        </p:spPr>
        <p:txBody>
          <a:bodyPr wrap="square" lIns="36576" tIns="36576" rIns="36576" bIns="36576" anchor="t">
            <a:spAutoFit/>
          </a:bodyPr>
          <a:lstStyle/>
          <a:p>
            <a:pPr algn="l"/>
            <a:r>
              <a:rPr sz="1000" b="0" i="1">
                <a:solidFill>
                  <a:srgbClr val="5C6C73"/>
                </a:solidFill>
              </a:rPr>
              <a:t>Source: Q2–Q4, TRUSTEE stakeholder survey (N=20). “By 2050” is a cumulative descriptive summary of explicit milestones.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png"/>
          <p:cNvPicPr>
            <a:picLocks noChangeAspect="1"/>
          </p:cNvPicPr>
          <p:nvPr/>
        </p:nvPicPr>
        <p:blipFill>
          <a:blip r:embed="rId3"/>
          <a:stretch>
            <a:fillRect/>
          </a:stretch>
        </p:blipFill>
        <p:spPr>
          <a:xfrm>
            <a:off x="0" y="0"/>
            <a:ext cx="12191999" cy="6858000"/>
          </a:xfrm>
          <a:prstGeom prst="rect">
            <a:avLst/>
          </a:prstGeom>
        </p:spPr>
      </p:pic>
      <p:sp>
        <p:nvSpPr>
          <p:cNvPr id="3" name="TextBox 2"/>
          <p:cNvSpPr txBox="1"/>
          <p:nvPr/>
        </p:nvSpPr>
        <p:spPr>
          <a:xfrm>
            <a:off x="416052" y="67915"/>
            <a:ext cx="11841480" cy="689420"/>
          </a:xfrm>
          <a:prstGeom prst="rect">
            <a:avLst/>
          </a:prstGeom>
          <a:noFill/>
        </p:spPr>
        <p:txBody>
          <a:bodyPr wrap="square" lIns="36576" tIns="36576" rIns="36576" bIns="36576" anchor="ctr">
            <a:spAutoFit/>
          </a:bodyPr>
          <a:lstStyle/>
          <a:p>
            <a:pPr algn="l"/>
            <a:r>
              <a:rPr sz="4000" b="1" i="0" dirty="0">
                <a:solidFill>
                  <a:srgbClr val="1FD2B3"/>
                </a:solidFill>
              </a:rPr>
              <a:t>THE TOP BARRIERS ARE NOT “TECHNOLOGY ONLY”</a:t>
            </a:r>
          </a:p>
        </p:txBody>
      </p:sp>
      <p:sp>
        <p:nvSpPr>
          <p:cNvPr id="4" name="TextBox 3"/>
          <p:cNvSpPr txBox="1"/>
          <p:nvPr/>
        </p:nvSpPr>
        <p:spPr>
          <a:xfrm>
            <a:off x="5513832" y="6419088"/>
            <a:ext cx="822960" cy="235449"/>
          </a:xfrm>
          <a:prstGeom prst="rect">
            <a:avLst/>
          </a:prstGeom>
          <a:noFill/>
        </p:spPr>
        <p:txBody>
          <a:bodyPr wrap="square" lIns="36576" tIns="36576" rIns="36576" bIns="36576" anchor="t">
            <a:spAutoFit/>
          </a:bodyPr>
          <a:lstStyle/>
          <a:p>
            <a:pPr algn="ctr"/>
            <a:r>
              <a:rPr sz="1050" b="0" i="0">
                <a:solidFill>
                  <a:srgbClr val="5C6C73"/>
                </a:solidFill>
              </a:rPr>
              <a:t>09/2026</a:t>
            </a:r>
          </a:p>
        </p:txBody>
      </p:sp>
      <p:sp>
        <p:nvSpPr>
          <p:cNvPr id="5" name="TextBox 4"/>
          <p:cNvSpPr txBox="1"/>
          <p:nvPr/>
        </p:nvSpPr>
        <p:spPr>
          <a:xfrm>
            <a:off x="7178040" y="6419088"/>
            <a:ext cx="3474720" cy="235449"/>
          </a:xfrm>
          <a:prstGeom prst="rect">
            <a:avLst/>
          </a:prstGeom>
          <a:noFill/>
        </p:spPr>
        <p:txBody>
          <a:bodyPr wrap="square" lIns="36576" tIns="36576" rIns="36576" bIns="36576" anchor="t">
            <a:spAutoFit/>
          </a:bodyPr>
          <a:lstStyle/>
          <a:p>
            <a:pPr algn="ctr"/>
            <a:r>
              <a:rPr sz="1050" b="0" i="0">
                <a:solidFill>
                  <a:srgbClr val="5C6C73"/>
                </a:solidFill>
              </a:rPr>
              <a:t>TRUSTEE Stakeholder Survey – highlights</a:t>
            </a:r>
          </a:p>
        </p:txBody>
      </p:sp>
      <p:sp>
        <p:nvSpPr>
          <p:cNvPr id="6" name="TextBox 5"/>
          <p:cNvSpPr txBox="1"/>
          <p:nvPr/>
        </p:nvSpPr>
        <p:spPr>
          <a:xfrm>
            <a:off x="11201400" y="6419088"/>
            <a:ext cx="320040" cy="235449"/>
          </a:xfrm>
          <a:prstGeom prst="rect">
            <a:avLst/>
          </a:prstGeom>
          <a:noFill/>
        </p:spPr>
        <p:txBody>
          <a:bodyPr wrap="square" lIns="36576" tIns="36576" rIns="36576" bIns="36576" anchor="t">
            <a:spAutoFit/>
          </a:bodyPr>
          <a:lstStyle/>
          <a:p>
            <a:pPr algn="ctr"/>
            <a:r>
              <a:rPr sz="1050" b="0" i="0">
                <a:solidFill>
                  <a:srgbClr val="5C6C73"/>
                </a:solidFill>
              </a:rPr>
              <a:t>6</a:t>
            </a:r>
          </a:p>
        </p:txBody>
      </p:sp>
      <p:pic>
        <p:nvPicPr>
          <p:cNvPr id="7" name="Picture 6" descr="fig3_barriers.png"/>
          <p:cNvPicPr>
            <a:picLocks noChangeAspect="1"/>
          </p:cNvPicPr>
          <p:nvPr/>
        </p:nvPicPr>
        <p:blipFill>
          <a:blip r:embed="rId4"/>
          <a:stretch>
            <a:fillRect/>
          </a:stretch>
        </p:blipFill>
        <p:spPr>
          <a:xfrm>
            <a:off x="502920" y="1097280"/>
            <a:ext cx="7726679" cy="4572841"/>
          </a:xfrm>
          <a:prstGeom prst="rect">
            <a:avLst/>
          </a:prstGeom>
        </p:spPr>
      </p:pic>
      <p:sp>
        <p:nvSpPr>
          <p:cNvPr id="8" name="TextBox 7"/>
          <p:cNvSpPr txBox="1"/>
          <p:nvPr/>
        </p:nvSpPr>
        <p:spPr>
          <a:xfrm>
            <a:off x="8458200" y="1261872"/>
            <a:ext cx="2743200" cy="381643"/>
          </a:xfrm>
          <a:prstGeom prst="rect">
            <a:avLst/>
          </a:prstGeom>
          <a:noFill/>
        </p:spPr>
        <p:txBody>
          <a:bodyPr wrap="square" lIns="36576" tIns="36576" rIns="36576" bIns="36576" anchor="t">
            <a:spAutoFit/>
          </a:bodyPr>
          <a:lstStyle/>
          <a:p>
            <a:pPr algn="ctr"/>
            <a:r>
              <a:rPr sz="2000" b="1" i="0">
                <a:solidFill>
                  <a:srgbClr val="3B1642"/>
                </a:solidFill>
              </a:rPr>
              <a:t>Top three signals</a:t>
            </a:r>
          </a:p>
        </p:txBody>
      </p:sp>
      <p:sp>
        <p:nvSpPr>
          <p:cNvPr id="9" name="Rounded Rectangle 8"/>
          <p:cNvSpPr/>
          <p:nvPr/>
        </p:nvSpPr>
        <p:spPr>
          <a:xfrm>
            <a:off x="8458200" y="1719072"/>
            <a:ext cx="2743200" cy="896112"/>
          </a:xfrm>
          <a:prstGeom prst="roundRect">
            <a:avLst/>
          </a:prstGeom>
          <a:solidFill>
            <a:srgbClr val="EAFAF8"/>
          </a:solidFill>
          <a:ln w="17780">
            <a:solidFill>
              <a:srgbClr val="3B16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0" name="TextBox 9"/>
          <p:cNvSpPr txBox="1"/>
          <p:nvPr/>
        </p:nvSpPr>
        <p:spPr>
          <a:xfrm>
            <a:off x="8531352" y="1792224"/>
            <a:ext cx="2596896" cy="627864"/>
          </a:xfrm>
          <a:prstGeom prst="rect">
            <a:avLst/>
          </a:prstGeom>
          <a:noFill/>
        </p:spPr>
        <p:txBody>
          <a:bodyPr wrap="square" lIns="36576" tIns="36576" rIns="36576" bIns="36576" anchor="t">
            <a:spAutoFit/>
          </a:bodyPr>
          <a:lstStyle/>
          <a:p>
            <a:pPr algn="ctr"/>
            <a:r>
              <a:rPr sz="3600" b="1" i="0">
                <a:solidFill>
                  <a:srgbClr val="3B1642"/>
                </a:solidFill>
              </a:rPr>
              <a:t>12/20</a:t>
            </a:r>
          </a:p>
        </p:txBody>
      </p:sp>
      <p:sp>
        <p:nvSpPr>
          <p:cNvPr id="11" name="TextBox 10"/>
          <p:cNvSpPr txBox="1"/>
          <p:nvPr/>
        </p:nvSpPr>
        <p:spPr>
          <a:xfrm>
            <a:off x="8567928" y="2226540"/>
            <a:ext cx="2523744" cy="320088"/>
          </a:xfrm>
          <a:prstGeom prst="rect">
            <a:avLst/>
          </a:prstGeom>
          <a:noFill/>
        </p:spPr>
        <p:txBody>
          <a:bodyPr wrap="square" lIns="36576" tIns="36576" rIns="36576" bIns="36576" anchor="ctr">
            <a:spAutoFit/>
          </a:bodyPr>
          <a:lstStyle/>
          <a:p>
            <a:pPr algn="ctr"/>
            <a:r>
              <a:rPr sz="1600" b="1" i="0">
                <a:solidFill>
                  <a:srgbClr val="21323A"/>
                </a:solidFill>
              </a:rPr>
              <a:t>Financial constraints</a:t>
            </a:r>
          </a:p>
        </p:txBody>
      </p:sp>
      <p:sp>
        <p:nvSpPr>
          <p:cNvPr id="12" name="Rounded Rectangle 11"/>
          <p:cNvSpPr/>
          <p:nvPr/>
        </p:nvSpPr>
        <p:spPr>
          <a:xfrm>
            <a:off x="8458200" y="2807208"/>
            <a:ext cx="2743200" cy="896112"/>
          </a:xfrm>
          <a:prstGeom prst="roundRect">
            <a:avLst/>
          </a:prstGeom>
          <a:solidFill>
            <a:srgbClr val="EAFAF8"/>
          </a:solidFill>
          <a:ln w="1778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3" name="TextBox 12"/>
          <p:cNvSpPr txBox="1"/>
          <p:nvPr/>
        </p:nvSpPr>
        <p:spPr>
          <a:xfrm>
            <a:off x="8531352" y="2880360"/>
            <a:ext cx="2596896" cy="627864"/>
          </a:xfrm>
          <a:prstGeom prst="rect">
            <a:avLst/>
          </a:prstGeom>
          <a:noFill/>
        </p:spPr>
        <p:txBody>
          <a:bodyPr wrap="square" lIns="36576" tIns="36576" rIns="36576" bIns="36576" anchor="t">
            <a:spAutoFit/>
          </a:bodyPr>
          <a:lstStyle/>
          <a:p>
            <a:pPr algn="ctr"/>
            <a:r>
              <a:rPr sz="3600" b="1" i="0">
                <a:solidFill>
                  <a:srgbClr val="1FD2B3"/>
                </a:solidFill>
              </a:rPr>
              <a:t>11/20</a:t>
            </a:r>
          </a:p>
        </p:txBody>
      </p:sp>
      <p:sp>
        <p:nvSpPr>
          <p:cNvPr id="14" name="TextBox 13"/>
          <p:cNvSpPr txBox="1"/>
          <p:nvPr/>
        </p:nvSpPr>
        <p:spPr>
          <a:xfrm>
            <a:off x="8567928" y="3314676"/>
            <a:ext cx="2523744" cy="320088"/>
          </a:xfrm>
          <a:prstGeom prst="rect">
            <a:avLst/>
          </a:prstGeom>
          <a:noFill/>
        </p:spPr>
        <p:txBody>
          <a:bodyPr wrap="square" lIns="36576" tIns="36576" rIns="36576" bIns="36576" anchor="ctr">
            <a:spAutoFit/>
          </a:bodyPr>
          <a:lstStyle/>
          <a:p>
            <a:pPr algn="ctr"/>
            <a:r>
              <a:rPr sz="1600" b="1" i="0">
                <a:solidFill>
                  <a:srgbClr val="21323A"/>
                </a:solidFill>
              </a:rPr>
              <a:t>Grid / energy supply</a:t>
            </a:r>
          </a:p>
        </p:txBody>
      </p:sp>
      <p:sp>
        <p:nvSpPr>
          <p:cNvPr id="15" name="Rounded Rectangle 14"/>
          <p:cNvSpPr/>
          <p:nvPr/>
        </p:nvSpPr>
        <p:spPr>
          <a:xfrm>
            <a:off x="8458200" y="3895344"/>
            <a:ext cx="2743200" cy="896112"/>
          </a:xfrm>
          <a:prstGeom prst="roundRect">
            <a:avLst/>
          </a:prstGeom>
          <a:solidFill>
            <a:srgbClr val="EAFAF8"/>
          </a:solidFill>
          <a:ln w="17780">
            <a:solidFill>
              <a:srgbClr val="24A3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TextBox 15"/>
          <p:cNvSpPr txBox="1"/>
          <p:nvPr/>
        </p:nvSpPr>
        <p:spPr>
          <a:xfrm>
            <a:off x="8531352" y="3968496"/>
            <a:ext cx="2596896" cy="627864"/>
          </a:xfrm>
          <a:prstGeom prst="rect">
            <a:avLst/>
          </a:prstGeom>
          <a:noFill/>
        </p:spPr>
        <p:txBody>
          <a:bodyPr wrap="square" lIns="36576" tIns="36576" rIns="36576" bIns="36576" anchor="t">
            <a:spAutoFit/>
          </a:bodyPr>
          <a:lstStyle/>
          <a:p>
            <a:pPr algn="ctr"/>
            <a:r>
              <a:rPr sz="3600" b="1" i="0">
                <a:solidFill>
                  <a:srgbClr val="24A3CE"/>
                </a:solidFill>
              </a:rPr>
              <a:t>10/20</a:t>
            </a:r>
          </a:p>
        </p:txBody>
      </p:sp>
      <p:sp>
        <p:nvSpPr>
          <p:cNvPr id="17" name="TextBox 16"/>
          <p:cNvSpPr txBox="1"/>
          <p:nvPr/>
        </p:nvSpPr>
        <p:spPr>
          <a:xfrm>
            <a:off x="8567928" y="4402812"/>
            <a:ext cx="2523744" cy="320088"/>
          </a:xfrm>
          <a:prstGeom prst="rect">
            <a:avLst/>
          </a:prstGeom>
          <a:noFill/>
        </p:spPr>
        <p:txBody>
          <a:bodyPr wrap="square" lIns="36576" tIns="36576" rIns="36576" bIns="36576" anchor="ctr">
            <a:spAutoFit/>
          </a:bodyPr>
          <a:lstStyle/>
          <a:p>
            <a:pPr algn="ctr"/>
            <a:r>
              <a:rPr sz="1600" b="1" i="0">
                <a:solidFill>
                  <a:srgbClr val="21323A"/>
                </a:solidFill>
              </a:rPr>
              <a:t>Infrastructure mismatch</a:t>
            </a:r>
          </a:p>
        </p:txBody>
      </p:sp>
      <p:sp>
        <p:nvSpPr>
          <p:cNvPr id="18" name="TextBox 17"/>
          <p:cNvSpPr txBox="1"/>
          <p:nvPr/>
        </p:nvSpPr>
        <p:spPr>
          <a:xfrm>
            <a:off x="8412480" y="5074920"/>
            <a:ext cx="2834640" cy="566309"/>
          </a:xfrm>
          <a:prstGeom prst="rect">
            <a:avLst/>
          </a:prstGeom>
          <a:noFill/>
        </p:spPr>
        <p:txBody>
          <a:bodyPr wrap="square" lIns="36576" tIns="36576" rIns="36576" bIns="36576" anchor="t">
            <a:spAutoFit/>
          </a:bodyPr>
          <a:lstStyle/>
          <a:p>
            <a:pPr algn="ctr"/>
            <a:r>
              <a:rPr sz="1600" b="1" i="0">
                <a:solidFill>
                  <a:srgbClr val="21323A"/>
                </a:solidFill>
              </a:rPr>
              <a:t>The transition bottleneck is the ecosystem around the vessel.</a:t>
            </a:r>
          </a:p>
        </p:txBody>
      </p:sp>
      <p:sp>
        <p:nvSpPr>
          <p:cNvPr id="19" name="TextBox 18"/>
          <p:cNvSpPr txBox="1"/>
          <p:nvPr/>
        </p:nvSpPr>
        <p:spPr>
          <a:xfrm>
            <a:off x="713232" y="5989320"/>
            <a:ext cx="10698480" cy="227755"/>
          </a:xfrm>
          <a:prstGeom prst="rect">
            <a:avLst/>
          </a:prstGeom>
          <a:noFill/>
        </p:spPr>
        <p:txBody>
          <a:bodyPr wrap="square" lIns="36576" tIns="36576" rIns="36576" bIns="36576" anchor="t">
            <a:spAutoFit/>
          </a:bodyPr>
          <a:lstStyle/>
          <a:p>
            <a:pPr algn="l"/>
            <a:r>
              <a:rPr sz="1000" b="0" i="1">
                <a:solidFill>
                  <a:srgbClr val="5C6C73"/>
                </a:solidFill>
              </a:rPr>
              <a:t>Source: Q5, multiple-response question. Respondents could select up to three barriers; percentages therefore exceed 100% when summed.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png"/>
          <p:cNvPicPr>
            <a:picLocks noChangeAspect="1"/>
          </p:cNvPicPr>
          <p:nvPr/>
        </p:nvPicPr>
        <p:blipFill>
          <a:blip r:embed="rId3"/>
          <a:stretch>
            <a:fillRect/>
          </a:stretch>
        </p:blipFill>
        <p:spPr>
          <a:xfrm>
            <a:off x="0" y="0"/>
            <a:ext cx="12191999" cy="6858000"/>
          </a:xfrm>
          <a:prstGeom prst="rect">
            <a:avLst/>
          </a:prstGeom>
        </p:spPr>
      </p:pic>
      <p:sp>
        <p:nvSpPr>
          <p:cNvPr id="3" name="TextBox 2"/>
          <p:cNvSpPr txBox="1"/>
          <p:nvPr/>
        </p:nvSpPr>
        <p:spPr>
          <a:xfrm>
            <a:off x="73152" y="-65484"/>
            <a:ext cx="11841480" cy="935641"/>
          </a:xfrm>
          <a:prstGeom prst="rect">
            <a:avLst/>
          </a:prstGeom>
          <a:noFill/>
        </p:spPr>
        <p:txBody>
          <a:bodyPr wrap="square" lIns="36576" tIns="36576" rIns="36576" bIns="36576" anchor="ctr">
            <a:spAutoFit/>
          </a:bodyPr>
          <a:lstStyle/>
          <a:p>
            <a:pPr algn="l"/>
            <a:r>
              <a:rPr sz="2800" b="1" i="0" dirty="0">
                <a:solidFill>
                  <a:srgbClr val="1FD2B3"/>
                </a:solidFill>
              </a:rPr>
              <a:t>SYSTEM INTEGRATION, REGULATION AND ACCEPTANCE ARE DESIGN CONDITIONS</a:t>
            </a:r>
          </a:p>
        </p:txBody>
      </p:sp>
      <p:sp>
        <p:nvSpPr>
          <p:cNvPr id="4" name="TextBox 3"/>
          <p:cNvSpPr txBox="1"/>
          <p:nvPr/>
        </p:nvSpPr>
        <p:spPr>
          <a:xfrm>
            <a:off x="5513832" y="6419088"/>
            <a:ext cx="822960" cy="227755"/>
          </a:xfrm>
          <a:prstGeom prst="rect">
            <a:avLst/>
          </a:prstGeom>
          <a:noFill/>
        </p:spPr>
        <p:txBody>
          <a:bodyPr wrap="square" lIns="36576" tIns="36576" rIns="36576" bIns="36576" anchor="t">
            <a:spAutoFit/>
          </a:bodyPr>
          <a:lstStyle/>
          <a:p>
            <a:pPr algn="ctr"/>
            <a:r>
              <a:rPr sz="1000" b="0" i="0">
                <a:solidFill>
                  <a:srgbClr val="5C6C73"/>
                </a:solidFill>
              </a:rPr>
              <a:t>09/2026</a:t>
            </a:r>
          </a:p>
        </p:txBody>
      </p:sp>
      <p:sp>
        <p:nvSpPr>
          <p:cNvPr id="5" name="TextBox 4"/>
          <p:cNvSpPr txBox="1"/>
          <p:nvPr/>
        </p:nvSpPr>
        <p:spPr>
          <a:xfrm>
            <a:off x="7178040" y="6419088"/>
            <a:ext cx="3474720" cy="227755"/>
          </a:xfrm>
          <a:prstGeom prst="rect">
            <a:avLst/>
          </a:prstGeom>
          <a:noFill/>
        </p:spPr>
        <p:txBody>
          <a:bodyPr wrap="square" lIns="36576" tIns="36576" rIns="36576" bIns="36576" anchor="t">
            <a:spAutoFit/>
          </a:bodyPr>
          <a:lstStyle/>
          <a:p>
            <a:pPr algn="ctr"/>
            <a:r>
              <a:rPr sz="1000" b="0" i="0">
                <a:solidFill>
                  <a:srgbClr val="5C6C73"/>
                </a:solidFill>
              </a:rPr>
              <a:t>TRUSTEE Stakeholder Survey – highlights</a:t>
            </a:r>
          </a:p>
        </p:txBody>
      </p:sp>
      <p:sp>
        <p:nvSpPr>
          <p:cNvPr id="6" name="TextBox 5"/>
          <p:cNvSpPr txBox="1"/>
          <p:nvPr/>
        </p:nvSpPr>
        <p:spPr>
          <a:xfrm>
            <a:off x="11201400" y="6419088"/>
            <a:ext cx="320040" cy="227755"/>
          </a:xfrm>
          <a:prstGeom prst="rect">
            <a:avLst/>
          </a:prstGeom>
          <a:noFill/>
        </p:spPr>
        <p:txBody>
          <a:bodyPr wrap="square" lIns="36576" tIns="36576" rIns="36576" bIns="36576" anchor="t">
            <a:spAutoFit/>
          </a:bodyPr>
          <a:lstStyle/>
          <a:p>
            <a:pPr algn="ctr"/>
            <a:r>
              <a:rPr sz="1000" b="0" i="0">
                <a:solidFill>
                  <a:srgbClr val="5C6C73"/>
                </a:solidFill>
              </a:rPr>
              <a:t>7</a:t>
            </a:r>
          </a:p>
        </p:txBody>
      </p:sp>
      <p:pic>
        <p:nvPicPr>
          <p:cNvPr id="7" name="Picture 6" descr="fig4_integration.png"/>
          <p:cNvPicPr>
            <a:picLocks noChangeAspect="1"/>
          </p:cNvPicPr>
          <p:nvPr/>
        </p:nvPicPr>
        <p:blipFill>
          <a:blip r:embed="rId4"/>
          <a:stretch>
            <a:fillRect/>
          </a:stretch>
        </p:blipFill>
        <p:spPr>
          <a:xfrm>
            <a:off x="475488" y="1188720"/>
            <a:ext cx="6172200" cy="3415055"/>
          </a:xfrm>
          <a:prstGeom prst="rect">
            <a:avLst/>
          </a:prstGeom>
        </p:spPr>
      </p:pic>
      <p:sp>
        <p:nvSpPr>
          <p:cNvPr id="8" name="Rounded Rectangle 7"/>
          <p:cNvSpPr/>
          <p:nvPr/>
        </p:nvSpPr>
        <p:spPr>
          <a:xfrm>
            <a:off x="6931152" y="1307591"/>
            <a:ext cx="1993392" cy="1436945"/>
          </a:xfrm>
          <a:prstGeom prst="roundRect">
            <a:avLst/>
          </a:prstGeom>
          <a:solidFill>
            <a:srgbClr val="EAFAF8"/>
          </a:solidFill>
          <a:ln w="1778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9" name="TextBox 8"/>
          <p:cNvSpPr txBox="1"/>
          <p:nvPr/>
        </p:nvSpPr>
        <p:spPr>
          <a:xfrm>
            <a:off x="7004304" y="1307591"/>
            <a:ext cx="1847088" cy="566309"/>
          </a:xfrm>
          <a:prstGeom prst="rect">
            <a:avLst/>
          </a:prstGeom>
          <a:noFill/>
        </p:spPr>
        <p:txBody>
          <a:bodyPr wrap="square" lIns="36576" tIns="36576" rIns="36576" bIns="36576" anchor="t">
            <a:spAutoFit/>
          </a:bodyPr>
          <a:lstStyle/>
          <a:p>
            <a:pPr algn="ctr"/>
            <a:r>
              <a:rPr sz="3200" b="1" i="0" dirty="0">
                <a:solidFill>
                  <a:srgbClr val="1FD2B3"/>
                </a:solidFill>
              </a:rPr>
              <a:t>16/20</a:t>
            </a:r>
          </a:p>
        </p:txBody>
      </p:sp>
      <p:sp>
        <p:nvSpPr>
          <p:cNvPr id="10" name="TextBox 9"/>
          <p:cNvSpPr txBox="1"/>
          <p:nvPr/>
        </p:nvSpPr>
        <p:spPr>
          <a:xfrm>
            <a:off x="7004304" y="1789719"/>
            <a:ext cx="1773936" cy="935641"/>
          </a:xfrm>
          <a:prstGeom prst="rect">
            <a:avLst/>
          </a:prstGeom>
          <a:noFill/>
        </p:spPr>
        <p:txBody>
          <a:bodyPr wrap="square" lIns="36576" tIns="36576" rIns="36576" bIns="36576" anchor="ctr">
            <a:spAutoFit/>
          </a:bodyPr>
          <a:lstStyle/>
          <a:p>
            <a:pPr algn="ctr"/>
            <a:r>
              <a:rPr sz="1400" b="1" i="0" dirty="0">
                <a:solidFill>
                  <a:srgbClr val="21323A"/>
                </a:solidFill>
              </a:rPr>
              <a:t>Alternative-fuel bunkering
= deep-sea port priority</a:t>
            </a:r>
          </a:p>
        </p:txBody>
      </p:sp>
      <p:sp>
        <p:nvSpPr>
          <p:cNvPr id="11" name="Rounded Rectangle 10"/>
          <p:cNvSpPr/>
          <p:nvPr/>
        </p:nvSpPr>
        <p:spPr>
          <a:xfrm>
            <a:off x="9189720" y="1307591"/>
            <a:ext cx="1993392" cy="1439471"/>
          </a:xfrm>
          <a:prstGeom prst="roundRect">
            <a:avLst/>
          </a:prstGeom>
          <a:solidFill>
            <a:srgbClr val="EAFAF8"/>
          </a:solidFill>
          <a:ln w="17780">
            <a:solidFill>
              <a:srgbClr val="24A3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2" name="TextBox 11"/>
          <p:cNvSpPr txBox="1"/>
          <p:nvPr/>
        </p:nvSpPr>
        <p:spPr>
          <a:xfrm>
            <a:off x="9262872" y="1380744"/>
            <a:ext cx="1847088" cy="566309"/>
          </a:xfrm>
          <a:prstGeom prst="rect">
            <a:avLst/>
          </a:prstGeom>
          <a:noFill/>
        </p:spPr>
        <p:txBody>
          <a:bodyPr wrap="square" lIns="36576" tIns="36576" rIns="36576" bIns="36576" anchor="t">
            <a:spAutoFit/>
          </a:bodyPr>
          <a:lstStyle/>
          <a:p>
            <a:pPr algn="ctr"/>
            <a:r>
              <a:rPr sz="3200" b="1" i="0">
                <a:solidFill>
                  <a:srgbClr val="24A3CE"/>
                </a:solidFill>
              </a:rPr>
              <a:t>14/20</a:t>
            </a:r>
          </a:p>
        </p:txBody>
      </p:sp>
      <p:sp>
        <p:nvSpPr>
          <p:cNvPr id="13" name="TextBox 12"/>
          <p:cNvSpPr txBox="1"/>
          <p:nvPr/>
        </p:nvSpPr>
        <p:spPr>
          <a:xfrm>
            <a:off x="9299448" y="1903512"/>
            <a:ext cx="1773936" cy="720197"/>
          </a:xfrm>
          <a:prstGeom prst="rect">
            <a:avLst/>
          </a:prstGeom>
          <a:noFill/>
        </p:spPr>
        <p:txBody>
          <a:bodyPr wrap="square" lIns="36576" tIns="36576" rIns="36576" bIns="36576" anchor="ctr">
            <a:spAutoFit/>
          </a:bodyPr>
          <a:lstStyle/>
          <a:p>
            <a:pPr algn="ctr"/>
            <a:r>
              <a:rPr sz="1400" b="1" i="0" dirty="0">
                <a:solidFill>
                  <a:srgbClr val="21323A"/>
                </a:solidFill>
              </a:rPr>
              <a:t>Grid / OPS
= deep-sea port priority</a:t>
            </a:r>
          </a:p>
        </p:txBody>
      </p:sp>
      <p:sp>
        <p:nvSpPr>
          <p:cNvPr id="14" name="Rounded Rectangle 13"/>
          <p:cNvSpPr/>
          <p:nvPr/>
        </p:nvSpPr>
        <p:spPr>
          <a:xfrm>
            <a:off x="6931152" y="2891572"/>
            <a:ext cx="1993392" cy="1446060"/>
          </a:xfrm>
          <a:prstGeom prst="roundRect">
            <a:avLst/>
          </a:prstGeom>
          <a:solidFill>
            <a:srgbClr val="EAFAF8"/>
          </a:solidFill>
          <a:ln w="17780">
            <a:solidFill>
              <a:srgbClr val="3B16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5" name="TextBox 14"/>
          <p:cNvSpPr txBox="1"/>
          <p:nvPr/>
        </p:nvSpPr>
        <p:spPr>
          <a:xfrm>
            <a:off x="6995160" y="2991606"/>
            <a:ext cx="1847088" cy="566309"/>
          </a:xfrm>
          <a:prstGeom prst="rect">
            <a:avLst/>
          </a:prstGeom>
          <a:noFill/>
        </p:spPr>
        <p:txBody>
          <a:bodyPr wrap="square" lIns="36576" tIns="36576" rIns="36576" bIns="36576" anchor="t">
            <a:spAutoFit/>
          </a:bodyPr>
          <a:lstStyle/>
          <a:p>
            <a:pPr algn="ctr"/>
            <a:r>
              <a:rPr sz="3200" b="1" i="0" dirty="0">
                <a:solidFill>
                  <a:srgbClr val="3B1642"/>
                </a:solidFill>
              </a:rPr>
              <a:t>15/20</a:t>
            </a:r>
          </a:p>
        </p:txBody>
      </p:sp>
      <p:sp>
        <p:nvSpPr>
          <p:cNvPr id="16" name="TextBox 15"/>
          <p:cNvSpPr txBox="1"/>
          <p:nvPr/>
        </p:nvSpPr>
        <p:spPr>
          <a:xfrm>
            <a:off x="7031736" y="3536721"/>
            <a:ext cx="1773936" cy="504754"/>
          </a:xfrm>
          <a:prstGeom prst="rect">
            <a:avLst/>
          </a:prstGeom>
          <a:noFill/>
        </p:spPr>
        <p:txBody>
          <a:bodyPr wrap="square" lIns="36576" tIns="36576" rIns="36576" bIns="36576" anchor="ctr">
            <a:spAutoFit/>
          </a:bodyPr>
          <a:lstStyle/>
          <a:p>
            <a:pPr algn="ctr"/>
            <a:r>
              <a:rPr sz="1400" b="1" i="0" dirty="0">
                <a:solidFill>
                  <a:srgbClr val="21323A"/>
                </a:solidFill>
              </a:rPr>
              <a:t>Agree / totally agree:
risk of two-tier ports</a:t>
            </a:r>
          </a:p>
        </p:txBody>
      </p:sp>
      <p:sp>
        <p:nvSpPr>
          <p:cNvPr id="17" name="Rounded Rectangle 16"/>
          <p:cNvSpPr/>
          <p:nvPr/>
        </p:nvSpPr>
        <p:spPr>
          <a:xfrm>
            <a:off x="9208008" y="2896247"/>
            <a:ext cx="1993392" cy="1439472"/>
          </a:xfrm>
          <a:prstGeom prst="roundRect">
            <a:avLst/>
          </a:prstGeom>
          <a:solidFill>
            <a:srgbClr val="EAFAF8"/>
          </a:solidFill>
          <a:ln w="1778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8" name="TextBox 17"/>
          <p:cNvSpPr txBox="1"/>
          <p:nvPr/>
        </p:nvSpPr>
        <p:spPr>
          <a:xfrm>
            <a:off x="9262872" y="2937625"/>
            <a:ext cx="1847088" cy="566309"/>
          </a:xfrm>
          <a:prstGeom prst="rect">
            <a:avLst/>
          </a:prstGeom>
          <a:noFill/>
        </p:spPr>
        <p:txBody>
          <a:bodyPr wrap="square" lIns="36576" tIns="36576" rIns="36576" bIns="36576" anchor="t">
            <a:spAutoFit/>
          </a:bodyPr>
          <a:lstStyle/>
          <a:p>
            <a:pPr algn="ctr"/>
            <a:r>
              <a:rPr sz="3200" b="1" i="0" dirty="0">
                <a:solidFill>
                  <a:srgbClr val="1FD2B3"/>
                </a:solidFill>
              </a:rPr>
              <a:t>19/20</a:t>
            </a:r>
          </a:p>
        </p:txBody>
      </p:sp>
      <p:sp>
        <p:nvSpPr>
          <p:cNvPr id="19" name="TextBox 18"/>
          <p:cNvSpPr txBox="1"/>
          <p:nvPr/>
        </p:nvSpPr>
        <p:spPr>
          <a:xfrm>
            <a:off x="9299448" y="3429000"/>
            <a:ext cx="1773936" cy="720197"/>
          </a:xfrm>
          <a:prstGeom prst="rect">
            <a:avLst/>
          </a:prstGeom>
          <a:noFill/>
        </p:spPr>
        <p:txBody>
          <a:bodyPr wrap="square" lIns="36576" tIns="36576" rIns="36576" bIns="36576" anchor="ctr">
            <a:spAutoFit/>
          </a:bodyPr>
          <a:lstStyle/>
          <a:p>
            <a:pPr algn="ctr"/>
            <a:r>
              <a:rPr sz="1400" b="1" i="0" dirty="0">
                <a:solidFill>
                  <a:srgbClr val="21323A"/>
                </a:solidFill>
              </a:rPr>
              <a:t>At least partly agree:
community concern over hazardous fuels</a:t>
            </a:r>
          </a:p>
        </p:txBody>
      </p:sp>
      <p:sp>
        <p:nvSpPr>
          <p:cNvPr id="20" name="Rounded Rectangle 19"/>
          <p:cNvSpPr/>
          <p:nvPr/>
        </p:nvSpPr>
        <p:spPr>
          <a:xfrm>
            <a:off x="6931152" y="4555034"/>
            <a:ext cx="1993392" cy="1499617"/>
          </a:xfrm>
          <a:prstGeom prst="roundRect">
            <a:avLst/>
          </a:prstGeom>
          <a:solidFill>
            <a:srgbClr val="EAFAF8"/>
          </a:solidFill>
          <a:ln w="17780">
            <a:solidFill>
              <a:srgbClr val="24A3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1" name="TextBox 20"/>
          <p:cNvSpPr txBox="1"/>
          <p:nvPr/>
        </p:nvSpPr>
        <p:spPr>
          <a:xfrm>
            <a:off x="7004304" y="4553122"/>
            <a:ext cx="1847088" cy="566309"/>
          </a:xfrm>
          <a:prstGeom prst="rect">
            <a:avLst/>
          </a:prstGeom>
          <a:noFill/>
        </p:spPr>
        <p:txBody>
          <a:bodyPr wrap="square" lIns="36576" tIns="36576" rIns="36576" bIns="36576" anchor="t">
            <a:spAutoFit/>
          </a:bodyPr>
          <a:lstStyle/>
          <a:p>
            <a:pPr algn="ctr"/>
            <a:r>
              <a:rPr sz="3200" b="1" i="0" dirty="0">
                <a:solidFill>
                  <a:srgbClr val="24A3CE"/>
                </a:solidFill>
              </a:rPr>
              <a:t>14/20</a:t>
            </a:r>
          </a:p>
        </p:txBody>
      </p:sp>
      <p:sp>
        <p:nvSpPr>
          <p:cNvPr id="22" name="TextBox 21"/>
          <p:cNvSpPr txBox="1"/>
          <p:nvPr/>
        </p:nvSpPr>
        <p:spPr>
          <a:xfrm>
            <a:off x="7040880" y="5053679"/>
            <a:ext cx="1773936" cy="935641"/>
          </a:xfrm>
          <a:prstGeom prst="rect">
            <a:avLst/>
          </a:prstGeom>
          <a:noFill/>
        </p:spPr>
        <p:txBody>
          <a:bodyPr wrap="square" lIns="36576" tIns="36576" rIns="36576" bIns="36576" anchor="ctr">
            <a:spAutoFit/>
          </a:bodyPr>
          <a:lstStyle/>
          <a:p>
            <a:pPr algn="ctr"/>
            <a:r>
              <a:rPr sz="1400" b="1" i="0" dirty="0">
                <a:solidFill>
                  <a:srgbClr val="21323A"/>
                </a:solidFill>
              </a:rPr>
              <a:t>Rather / absolutely necessary:
</a:t>
            </a:r>
            <a:r>
              <a:rPr sz="1400" b="1" i="0" dirty="0" err="1">
                <a:solidFill>
                  <a:srgbClr val="21323A"/>
                </a:solidFill>
              </a:rPr>
              <a:t>standardised</a:t>
            </a:r>
            <a:r>
              <a:rPr sz="1400" b="1" i="0" dirty="0">
                <a:solidFill>
                  <a:srgbClr val="21323A"/>
                </a:solidFill>
              </a:rPr>
              <a:t> port safety rules</a:t>
            </a:r>
          </a:p>
        </p:txBody>
      </p:sp>
      <p:sp>
        <p:nvSpPr>
          <p:cNvPr id="23" name="Rounded Rectangle 22"/>
          <p:cNvSpPr/>
          <p:nvPr/>
        </p:nvSpPr>
        <p:spPr>
          <a:xfrm>
            <a:off x="9232582" y="4553121"/>
            <a:ext cx="1993392" cy="1499617"/>
          </a:xfrm>
          <a:prstGeom prst="roundRect">
            <a:avLst/>
          </a:prstGeom>
          <a:solidFill>
            <a:srgbClr val="EAFAF8"/>
          </a:solidFill>
          <a:ln w="17780">
            <a:solidFill>
              <a:srgbClr val="3B16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4" name="TextBox 23"/>
          <p:cNvSpPr txBox="1"/>
          <p:nvPr/>
        </p:nvSpPr>
        <p:spPr>
          <a:xfrm>
            <a:off x="9342882" y="4617720"/>
            <a:ext cx="1847088" cy="566309"/>
          </a:xfrm>
          <a:prstGeom prst="rect">
            <a:avLst/>
          </a:prstGeom>
          <a:noFill/>
        </p:spPr>
        <p:txBody>
          <a:bodyPr wrap="square" lIns="36576" tIns="36576" rIns="36576" bIns="36576" anchor="t">
            <a:spAutoFit/>
          </a:bodyPr>
          <a:lstStyle/>
          <a:p>
            <a:pPr algn="ctr"/>
            <a:r>
              <a:rPr sz="3200" b="1" i="0">
                <a:solidFill>
                  <a:srgbClr val="3B1642"/>
                </a:solidFill>
              </a:rPr>
              <a:t>15/20</a:t>
            </a:r>
          </a:p>
        </p:txBody>
      </p:sp>
      <p:sp>
        <p:nvSpPr>
          <p:cNvPr id="25" name="TextBox 24"/>
          <p:cNvSpPr txBox="1"/>
          <p:nvPr/>
        </p:nvSpPr>
        <p:spPr>
          <a:xfrm>
            <a:off x="9317736" y="5190309"/>
            <a:ext cx="1773936" cy="720197"/>
          </a:xfrm>
          <a:prstGeom prst="rect">
            <a:avLst/>
          </a:prstGeom>
          <a:noFill/>
        </p:spPr>
        <p:txBody>
          <a:bodyPr wrap="square" lIns="36576" tIns="36576" rIns="36576" bIns="36576" anchor="ctr">
            <a:spAutoFit/>
          </a:bodyPr>
          <a:lstStyle/>
          <a:p>
            <a:pPr algn="ctr"/>
            <a:r>
              <a:rPr sz="1400" b="1" i="0" dirty="0">
                <a:solidFill>
                  <a:srgbClr val="21323A"/>
                </a:solidFill>
              </a:rPr>
              <a:t>At least partly agree:
skills mismatch may bottleneck</a:t>
            </a:r>
          </a:p>
        </p:txBody>
      </p:sp>
      <p:sp>
        <p:nvSpPr>
          <p:cNvPr id="26" name="TextBox 25"/>
          <p:cNvSpPr txBox="1"/>
          <p:nvPr/>
        </p:nvSpPr>
        <p:spPr>
          <a:xfrm>
            <a:off x="713232" y="5989320"/>
            <a:ext cx="10698480" cy="212366"/>
          </a:xfrm>
          <a:prstGeom prst="rect">
            <a:avLst/>
          </a:prstGeom>
          <a:noFill/>
        </p:spPr>
        <p:txBody>
          <a:bodyPr wrap="square" lIns="36576" tIns="36576" rIns="36576" bIns="36576" anchor="t">
            <a:spAutoFit/>
          </a:bodyPr>
          <a:lstStyle/>
          <a:p>
            <a:pPr algn="l"/>
            <a:r>
              <a:rPr sz="900" b="0" i="1">
                <a:solidFill>
                  <a:srgbClr val="5C6C73"/>
                </a:solidFill>
              </a:rPr>
              <a:t>Source: Q9–Q12, Q21–Q24. Counts use the valid N for each item; Q9 matrix rows have N=18–19.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png"/>
          <p:cNvPicPr>
            <a:picLocks noChangeAspect="1"/>
          </p:cNvPicPr>
          <p:nvPr/>
        </p:nvPicPr>
        <p:blipFill>
          <a:blip r:embed="rId3"/>
          <a:stretch>
            <a:fillRect/>
          </a:stretch>
        </p:blipFill>
        <p:spPr>
          <a:xfrm>
            <a:off x="0" y="0"/>
            <a:ext cx="12191999" cy="6858000"/>
          </a:xfrm>
          <a:prstGeom prst="rect">
            <a:avLst/>
          </a:prstGeom>
        </p:spPr>
      </p:pic>
      <p:sp>
        <p:nvSpPr>
          <p:cNvPr id="3" name="TextBox 2"/>
          <p:cNvSpPr txBox="1"/>
          <p:nvPr/>
        </p:nvSpPr>
        <p:spPr>
          <a:xfrm>
            <a:off x="315468" y="137517"/>
            <a:ext cx="11841480" cy="566309"/>
          </a:xfrm>
          <a:prstGeom prst="rect">
            <a:avLst/>
          </a:prstGeom>
          <a:noFill/>
        </p:spPr>
        <p:txBody>
          <a:bodyPr wrap="square" lIns="36576" tIns="36576" rIns="36576" bIns="36576" anchor="ctr">
            <a:spAutoFit/>
          </a:bodyPr>
          <a:lstStyle/>
          <a:p>
            <a:pPr algn="l"/>
            <a:r>
              <a:rPr lang="it-IT" sz="3200" b="1" i="0" dirty="0">
                <a:solidFill>
                  <a:srgbClr val="1FD2B3"/>
                </a:solidFill>
              </a:rPr>
              <a:t>THEMATIC </a:t>
            </a:r>
            <a:r>
              <a:rPr sz="3200" b="1" i="0" dirty="0">
                <a:solidFill>
                  <a:srgbClr val="1FD2B3"/>
                </a:solidFill>
              </a:rPr>
              <a:t>WORKSHOPS, FOUR EVIDENCE-DRIVEN QUESTIONS</a:t>
            </a:r>
          </a:p>
        </p:txBody>
      </p:sp>
      <p:sp>
        <p:nvSpPr>
          <p:cNvPr id="4" name="TextBox 3"/>
          <p:cNvSpPr txBox="1"/>
          <p:nvPr/>
        </p:nvSpPr>
        <p:spPr>
          <a:xfrm>
            <a:off x="5513832" y="6419088"/>
            <a:ext cx="822960" cy="227755"/>
          </a:xfrm>
          <a:prstGeom prst="rect">
            <a:avLst/>
          </a:prstGeom>
          <a:noFill/>
        </p:spPr>
        <p:txBody>
          <a:bodyPr wrap="square" lIns="36576" tIns="36576" rIns="36576" bIns="36576" anchor="t">
            <a:spAutoFit/>
          </a:bodyPr>
          <a:lstStyle/>
          <a:p>
            <a:pPr algn="ctr"/>
            <a:r>
              <a:rPr sz="1000" b="0" i="0">
                <a:solidFill>
                  <a:srgbClr val="5C6C73"/>
                </a:solidFill>
              </a:rPr>
              <a:t>09/2026</a:t>
            </a:r>
          </a:p>
        </p:txBody>
      </p:sp>
      <p:sp>
        <p:nvSpPr>
          <p:cNvPr id="5" name="TextBox 4"/>
          <p:cNvSpPr txBox="1"/>
          <p:nvPr/>
        </p:nvSpPr>
        <p:spPr>
          <a:xfrm>
            <a:off x="7178040" y="6419088"/>
            <a:ext cx="3474720" cy="227755"/>
          </a:xfrm>
          <a:prstGeom prst="rect">
            <a:avLst/>
          </a:prstGeom>
          <a:noFill/>
        </p:spPr>
        <p:txBody>
          <a:bodyPr wrap="square" lIns="36576" tIns="36576" rIns="36576" bIns="36576" anchor="t">
            <a:spAutoFit/>
          </a:bodyPr>
          <a:lstStyle/>
          <a:p>
            <a:pPr algn="ctr"/>
            <a:r>
              <a:rPr sz="1000" b="0" i="0" dirty="0">
                <a:solidFill>
                  <a:srgbClr val="5C6C73"/>
                </a:solidFill>
              </a:rPr>
              <a:t>TRUSTEE Stakeholder Survey – highlights</a:t>
            </a:r>
          </a:p>
        </p:txBody>
      </p:sp>
      <p:sp>
        <p:nvSpPr>
          <p:cNvPr id="6" name="TextBox 5"/>
          <p:cNvSpPr txBox="1"/>
          <p:nvPr/>
        </p:nvSpPr>
        <p:spPr>
          <a:xfrm>
            <a:off x="11201400" y="6419088"/>
            <a:ext cx="320040" cy="227755"/>
          </a:xfrm>
          <a:prstGeom prst="rect">
            <a:avLst/>
          </a:prstGeom>
          <a:noFill/>
        </p:spPr>
        <p:txBody>
          <a:bodyPr wrap="square" lIns="36576" tIns="36576" rIns="36576" bIns="36576" anchor="t">
            <a:spAutoFit/>
          </a:bodyPr>
          <a:lstStyle/>
          <a:p>
            <a:pPr algn="ctr"/>
            <a:r>
              <a:rPr sz="1000" b="0" i="0">
                <a:solidFill>
                  <a:srgbClr val="5C6C73"/>
                </a:solidFill>
              </a:rPr>
              <a:t>8</a:t>
            </a:r>
          </a:p>
        </p:txBody>
      </p:sp>
      <p:sp>
        <p:nvSpPr>
          <p:cNvPr id="7" name="TextBox 6"/>
          <p:cNvSpPr txBox="1"/>
          <p:nvPr/>
        </p:nvSpPr>
        <p:spPr>
          <a:xfrm>
            <a:off x="685800" y="1143000"/>
            <a:ext cx="5257800" cy="289310"/>
          </a:xfrm>
          <a:prstGeom prst="rect">
            <a:avLst/>
          </a:prstGeom>
          <a:noFill/>
        </p:spPr>
        <p:txBody>
          <a:bodyPr wrap="square" lIns="36576" tIns="36576" rIns="36576" bIns="36576" anchor="t">
            <a:spAutoFit/>
          </a:bodyPr>
          <a:lstStyle/>
          <a:p>
            <a:pPr algn="ctr"/>
            <a:r>
              <a:rPr sz="1400" b="1" i="0">
                <a:solidFill>
                  <a:srgbClr val="5C6C73"/>
                </a:solidFill>
              </a:rPr>
              <a:t>26 NOVEMBER — AFTERNOON</a:t>
            </a:r>
          </a:p>
        </p:txBody>
      </p:sp>
      <p:sp>
        <p:nvSpPr>
          <p:cNvPr id="8" name="TextBox 7"/>
          <p:cNvSpPr txBox="1"/>
          <p:nvPr/>
        </p:nvSpPr>
        <p:spPr>
          <a:xfrm>
            <a:off x="6236208" y="1143000"/>
            <a:ext cx="5257800" cy="289310"/>
          </a:xfrm>
          <a:prstGeom prst="rect">
            <a:avLst/>
          </a:prstGeom>
          <a:noFill/>
        </p:spPr>
        <p:txBody>
          <a:bodyPr wrap="square" lIns="36576" tIns="36576" rIns="36576" bIns="36576" anchor="t">
            <a:spAutoFit/>
          </a:bodyPr>
          <a:lstStyle/>
          <a:p>
            <a:pPr algn="ctr"/>
            <a:r>
              <a:rPr sz="1400" b="1" i="0">
                <a:solidFill>
                  <a:srgbClr val="5C6C73"/>
                </a:solidFill>
              </a:rPr>
              <a:t>27 NOVEMBER — MORNING</a:t>
            </a:r>
          </a:p>
        </p:txBody>
      </p:sp>
      <p:sp>
        <p:nvSpPr>
          <p:cNvPr id="9" name="Rounded Rectangle 8"/>
          <p:cNvSpPr/>
          <p:nvPr/>
        </p:nvSpPr>
        <p:spPr>
          <a:xfrm>
            <a:off x="658368" y="1536192"/>
            <a:ext cx="5166360" cy="1572768"/>
          </a:xfrm>
          <a:prstGeom prst="roundRect">
            <a:avLst/>
          </a:prstGeom>
          <a:solidFill>
            <a:srgbClr val="EAFAF8"/>
          </a:solidFill>
          <a:ln w="2032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0" name="TextBox 9"/>
          <p:cNvSpPr txBox="1"/>
          <p:nvPr/>
        </p:nvSpPr>
        <p:spPr>
          <a:xfrm>
            <a:off x="795528" y="1673351"/>
            <a:ext cx="4892040" cy="320088"/>
          </a:xfrm>
          <a:prstGeom prst="rect">
            <a:avLst/>
          </a:prstGeom>
          <a:noFill/>
        </p:spPr>
        <p:txBody>
          <a:bodyPr wrap="square" lIns="36576" tIns="36576" rIns="36576" bIns="36576" anchor="t">
            <a:spAutoFit/>
          </a:bodyPr>
          <a:lstStyle/>
          <a:p>
            <a:pPr algn="ctr"/>
            <a:r>
              <a:rPr sz="1600" b="1" i="0">
                <a:solidFill>
                  <a:srgbClr val="1FD2B3"/>
                </a:solidFill>
              </a:rPr>
              <a:t>OVERALL ENVIRONMENTAL IMPACT</a:t>
            </a:r>
          </a:p>
        </p:txBody>
      </p:sp>
      <p:sp>
        <p:nvSpPr>
          <p:cNvPr id="11" name="TextBox 10"/>
          <p:cNvSpPr txBox="1"/>
          <p:nvPr/>
        </p:nvSpPr>
        <p:spPr>
          <a:xfrm>
            <a:off x="914400" y="2034737"/>
            <a:ext cx="4654296" cy="904863"/>
          </a:xfrm>
          <a:prstGeom prst="rect">
            <a:avLst/>
          </a:prstGeom>
          <a:noFill/>
        </p:spPr>
        <p:txBody>
          <a:bodyPr wrap="square" lIns="36576" tIns="36576" rIns="36576" bIns="36576" anchor="ctr">
            <a:spAutoFit/>
          </a:bodyPr>
          <a:lstStyle/>
          <a:p>
            <a:pPr algn="ctr"/>
            <a:r>
              <a:rPr b="1" i="0">
                <a:solidFill>
                  <a:srgbClr val="21323A"/>
                </a:solidFill>
              </a:rPr>
              <a:t>Which lifecycle boundaries and externalities could reverse an apparently “zero-emission” benefit?</a:t>
            </a:r>
          </a:p>
        </p:txBody>
      </p:sp>
      <p:sp>
        <p:nvSpPr>
          <p:cNvPr id="12" name="Rounded Rectangle 11"/>
          <p:cNvSpPr/>
          <p:nvPr/>
        </p:nvSpPr>
        <p:spPr>
          <a:xfrm>
            <a:off x="658368" y="3456432"/>
            <a:ext cx="5166360" cy="1572768"/>
          </a:xfrm>
          <a:prstGeom prst="roundRect">
            <a:avLst/>
          </a:prstGeom>
          <a:solidFill>
            <a:srgbClr val="EAFAF8"/>
          </a:solidFill>
          <a:ln w="20320">
            <a:solidFill>
              <a:srgbClr val="3B16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3" name="TextBox 12"/>
          <p:cNvSpPr txBox="1"/>
          <p:nvPr/>
        </p:nvSpPr>
        <p:spPr>
          <a:xfrm>
            <a:off x="795528" y="3593591"/>
            <a:ext cx="4892040" cy="320088"/>
          </a:xfrm>
          <a:prstGeom prst="rect">
            <a:avLst/>
          </a:prstGeom>
          <a:noFill/>
        </p:spPr>
        <p:txBody>
          <a:bodyPr wrap="square" lIns="36576" tIns="36576" rIns="36576" bIns="36576" anchor="t">
            <a:spAutoFit/>
          </a:bodyPr>
          <a:lstStyle/>
          <a:p>
            <a:pPr algn="ctr"/>
            <a:r>
              <a:rPr sz="1600" b="1" i="0">
                <a:solidFill>
                  <a:srgbClr val="3B1642"/>
                </a:solidFill>
              </a:rPr>
              <a:t>STRATEGY &amp; FINANCE</a:t>
            </a:r>
          </a:p>
        </p:txBody>
      </p:sp>
      <p:sp>
        <p:nvSpPr>
          <p:cNvPr id="14" name="TextBox 13"/>
          <p:cNvSpPr txBox="1"/>
          <p:nvPr/>
        </p:nvSpPr>
        <p:spPr>
          <a:xfrm>
            <a:off x="914400" y="4093476"/>
            <a:ext cx="4654296" cy="627864"/>
          </a:xfrm>
          <a:prstGeom prst="rect">
            <a:avLst/>
          </a:prstGeom>
          <a:noFill/>
        </p:spPr>
        <p:txBody>
          <a:bodyPr wrap="square" lIns="36576" tIns="36576" rIns="36576" bIns="36576" anchor="ctr">
            <a:spAutoFit/>
          </a:bodyPr>
          <a:lstStyle/>
          <a:p>
            <a:pPr algn="ctr"/>
            <a:r>
              <a:rPr b="1" i="0" dirty="0">
                <a:solidFill>
                  <a:srgbClr val="21323A"/>
                </a:solidFill>
              </a:rPr>
              <a:t>Who pays for ports, grids and fuel supply </a:t>
            </a:r>
            <a:r>
              <a:rPr lang="it-IT" b="1" i="0" dirty="0">
                <a:solidFill>
                  <a:srgbClr val="21323A"/>
                </a:solidFill>
              </a:rPr>
              <a:t>-</a:t>
            </a:r>
            <a:r>
              <a:rPr b="1" i="0" dirty="0">
                <a:solidFill>
                  <a:srgbClr val="21323A"/>
                </a:solidFill>
              </a:rPr>
              <a:t> and how do we avoid a two-tier transition?</a:t>
            </a:r>
          </a:p>
        </p:txBody>
      </p:sp>
      <p:sp>
        <p:nvSpPr>
          <p:cNvPr id="15" name="Rounded Rectangle 14"/>
          <p:cNvSpPr/>
          <p:nvPr/>
        </p:nvSpPr>
        <p:spPr>
          <a:xfrm>
            <a:off x="6355080" y="1536192"/>
            <a:ext cx="5166360" cy="1572768"/>
          </a:xfrm>
          <a:prstGeom prst="roundRect">
            <a:avLst/>
          </a:prstGeom>
          <a:solidFill>
            <a:srgbClr val="EAFAF8"/>
          </a:solidFill>
          <a:ln w="20320">
            <a:solidFill>
              <a:srgbClr val="24A3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6" name="TextBox 15"/>
          <p:cNvSpPr txBox="1"/>
          <p:nvPr/>
        </p:nvSpPr>
        <p:spPr>
          <a:xfrm>
            <a:off x="6492240" y="1673351"/>
            <a:ext cx="4892040" cy="320088"/>
          </a:xfrm>
          <a:prstGeom prst="rect">
            <a:avLst/>
          </a:prstGeom>
          <a:noFill/>
        </p:spPr>
        <p:txBody>
          <a:bodyPr wrap="square" lIns="36576" tIns="36576" rIns="36576" bIns="36576" anchor="t">
            <a:spAutoFit/>
          </a:bodyPr>
          <a:lstStyle/>
          <a:p>
            <a:pPr algn="ctr"/>
            <a:r>
              <a:rPr sz="1600" b="1" i="0">
                <a:solidFill>
                  <a:srgbClr val="24A3CE"/>
                </a:solidFill>
              </a:rPr>
              <a:t>TECHNOLOGIES &amp; TECHNICAL INTEGRATION</a:t>
            </a:r>
          </a:p>
        </p:txBody>
      </p:sp>
      <p:sp>
        <p:nvSpPr>
          <p:cNvPr id="17" name="TextBox 16"/>
          <p:cNvSpPr txBox="1"/>
          <p:nvPr/>
        </p:nvSpPr>
        <p:spPr>
          <a:xfrm>
            <a:off x="6611112" y="2173237"/>
            <a:ext cx="4654296" cy="627864"/>
          </a:xfrm>
          <a:prstGeom prst="rect">
            <a:avLst/>
          </a:prstGeom>
          <a:noFill/>
        </p:spPr>
        <p:txBody>
          <a:bodyPr wrap="square" lIns="36576" tIns="36576" rIns="36576" bIns="36576" anchor="ctr">
            <a:spAutoFit/>
          </a:bodyPr>
          <a:lstStyle/>
          <a:p>
            <a:pPr algn="ctr"/>
            <a:r>
              <a:rPr b="1" i="0" dirty="0">
                <a:solidFill>
                  <a:srgbClr val="21323A"/>
                </a:solidFill>
              </a:rPr>
              <a:t>Which vessel</a:t>
            </a:r>
            <a:r>
              <a:rPr lang="it-IT" b="1" i="0" dirty="0">
                <a:solidFill>
                  <a:srgbClr val="21323A"/>
                </a:solidFill>
              </a:rPr>
              <a:t>-</a:t>
            </a:r>
            <a:r>
              <a:rPr b="1" i="0" dirty="0">
                <a:solidFill>
                  <a:srgbClr val="21323A"/>
                </a:solidFill>
              </a:rPr>
              <a:t>port</a:t>
            </a:r>
            <a:r>
              <a:rPr lang="it-IT" b="1" dirty="0">
                <a:solidFill>
                  <a:srgbClr val="21323A"/>
                </a:solidFill>
              </a:rPr>
              <a:t>-</a:t>
            </a:r>
            <a:r>
              <a:rPr b="1" i="0" dirty="0">
                <a:solidFill>
                  <a:srgbClr val="21323A"/>
                </a:solidFill>
              </a:rPr>
              <a:t>fuel configurations are credible in 2030, and which only in 2050?</a:t>
            </a:r>
          </a:p>
        </p:txBody>
      </p:sp>
      <p:sp>
        <p:nvSpPr>
          <p:cNvPr id="18" name="Rounded Rectangle 17"/>
          <p:cNvSpPr/>
          <p:nvPr/>
        </p:nvSpPr>
        <p:spPr>
          <a:xfrm>
            <a:off x="6355080" y="3456432"/>
            <a:ext cx="5166360" cy="1572768"/>
          </a:xfrm>
          <a:prstGeom prst="roundRect">
            <a:avLst/>
          </a:prstGeom>
          <a:solidFill>
            <a:srgbClr val="EAFAF8"/>
          </a:solidFill>
          <a:ln w="20320">
            <a:solidFill>
              <a:srgbClr val="36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9" name="TextBox 18"/>
          <p:cNvSpPr txBox="1"/>
          <p:nvPr/>
        </p:nvSpPr>
        <p:spPr>
          <a:xfrm>
            <a:off x="6492240" y="3593591"/>
            <a:ext cx="4892040" cy="320088"/>
          </a:xfrm>
          <a:prstGeom prst="rect">
            <a:avLst/>
          </a:prstGeom>
          <a:noFill/>
        </p:spPr>
        <p:txBody>
          <a:bodyPr wrap="square" lIns="36576" tIns="36576" rIns="36576" bIns="36576" anchor="t">
            <a:spAutoFit/>
          </a:bodyPr>
          <a:lstStyle/>
          <a:p>
            <a:pPr algn="ctr"/>
            <a:r>
              <a:rPr sz="1600" b="1" i="0">
                <a:solidFill>
                  <a:srgbClr val="369191"/>
                </a:solidFill>
              </a:rPr>
              <a:t>WORKFORCE &amp; WIDER SOCIETAL IMPACT</a:t>
            </a:r>
          </a:p>
        </p:txBody>
      </p:sp>
      <p:sp>
        <p:nvSpPr>
          <p:cNvPr id="20" name="TextBox 19"/>
          <p:cNvSpPr txBox="1"/>
          <p:nvPr/>
        </p:nvSpPr>
        <p:spPr>
          <a:xfrm>
            <a:off x="6611112" y="4093476"/>
            <a:ext cx="4654296" cy="627864"/>
          </a:xfrm>
          <a:prstGeom prst="rect">
            <a:avLst/>
          </a:prstGeom>
          <a:noFill/>
        </p:spPr>
        <p:txBody>
          <a:bodyPr wrap="square" lIns="36576" tIns="36576" rIns="36576" bIns="36576" anchor="ctr">
            <a:spAutoFit/>
          </a:bodyPr>
          <a:lstStyle/>
          <a:p>
            <a:pPr algn="ctr"/>
            <a:r>
              <a:rPr b="1" i="0">
                <a:solidFill>
                  <a:srgbClr val="21323A"/>
                </a:solidFill>
              </a:rPr>
              <a:t>Which skills, certificates, safety measures and local benefits are prerequisites for uptake?</a:t>
            </a:r>
          </a:p>
        </p:txBody>
      </p:sp>
      <p:sp>
        <p:nvSpPr>
          <p:cNvPr id="21" name="TextBox 20"/>
          <p:cNvSpPr txBox="1"/>
          <p:nvPr/>
        </p:nvSpPr>
        <p:spPr>
          <a:xfrm>
            <a:off x="713232" y="5989320"/>
            <a:ext cx="10698480" cy="212366"/>
          </a:xfrm>
          <a:prstGeom prst="rect">
            <a:avLst/>
          </a:prstGeom>
          <a:noFill/>
        </p:spPr>
        <p:txBody>
          <a:bodyPr wrap="square" lIns="36576" tIns="36576" rIns="36576" bIns="36576" anchor="t">
            <a:spAutoFit/>
          </a:bodyPr>
          <a:lstStyle/>
          <a:p>
            <a:pPr algn="l"/>
            <a:r>
              <a:rPr sz="900" b="0" i="1" dirty="0">
                <a:solidFill>
                  <a:srgbClr val="5C6C73"/>
                </a:solidFill>
              </a:rPr>
              <a:t>Rome workshops: 26 November 2026 PM — Environmental Impact + Strategy &amp; Finance; 27 November 2026 AM — Technologies + Workforce/Society.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ide-2.png"/>
          <p:cNvPicPr>
            <a:picLocks noChangeAspect="1"/>
          </p:cNvPicPr>
          <p:nvPr/>
        </p:nvPicPr>
        <p:blipFill>
          <a:blip r:embed="rId3"/>
          <a:stretch>
            <a:fillRect/>
          </a:stretch>
        </p:blipFill>
        <p:spPr>
          <a:xfrm>
            <a:off x="0" y="0"/>
            <a:ext cx="12191999" cy="6858000"/>
          </a:xfrm>
          <a:prstGeom prst="rect">
            <a:avLst/>
          </a:prstGeom>
        </p:spPr>
      </p:pic>
      <p:sp>
        <p:nvSpPr>
          <p:cNvPr id="3" name="TextBox 2"/>
          <p:cNvSpPr txBox="1"/>
          <p:nvPr/>
        </p:nvSpPr>
        <p:spPr>
          <a:xfrm>
            <a:off x="251460" y="129320"/>
            <a:ext cx="11841480" cy="566309"/>
          </a:xfrm>
          <a:prstGeom prst="rect">
            <a:avLst/>
          </a:prstGeom>
          <a:noFill/>
        </p:spPr>
        <p:txBody>
          <a:bodyPr wrap="square" lIns="36576" tIns="36576" rIns="36576" bIns="36576" anchor="ctr">
            <a:spAutoFit/>
          </a:bodyPr>
          <a:lstStyle/>
          <a:p>
            <a:pPr algn="l"/>
            <a:r>
              <a:rPr sz="3200" b="1" i="0" dirty="0">
                <a:solidFill>
                  <a:srgbClr val="1FD2B3"/>
                </a:solidFill>
              </a:rPr>
              <a:t>WHAT </a:t>
            </a:r>
            <a:r>
              <a:rPr lang="it-IT" sz="3200" b="1" i="0" dirty="0">
                <a:solidFill>
                  <a:srgbClr val="1FD2B3"/>
                </a:solidFill>
              </a:rPr>
              <a:t>WE EXPECT FROM </a:t>
            </a:r>
            <a:r>
              <a:rPr sz="3200" b="1" dirty="0">
                <a:solidFill>
                  <a:srgbClr val="1FD2B3"/>
                </a:solidFill>
              </a:rPr>
              <a:t>THE ROME WORKSHOPS</a:t>
            </a:r>
          </a:p>
        </p:txBody>
      </p:sp>
      <p:sp>
        <p:nvSpPr>
          <p:cNvPr id="4" name="TextBox 3"/>
          <p:cNvSpPr txBox="1"/>
          <p:nvPr/>
        </p:nvSpPr>
        <p:spPr>
          <a:xfrm>
            <a:off x="5513832" y="6419088"/>
            <a:ext cx="822960" cy="235449"/>
          </a:xfrm>
          <a:prstGeom prst="rect">
            <a:avLst/>
          </a:prstGeom>
          <a:noFill/>
        </p:spPr>
        <p:txBody>
          <a:bodyPr wrap="square" lIns="36576" tIns="36576" rIns="36576" bIns="36576" anchor="t">
            <a:spAutoFit/>
          </a:bodyPr>
          <a:lstStyle/>
          <a:p>
            <a:pPr algn="ctr"/>
            <a:r>
              <a:rPr sz="1050" b="0" i="0">
                <a:solidFill>
                  <a:srgbClr val="5C6C73"/>
                </a:solidFill>
              </a:rPr>
              <a:t>09/2026</a:t>
            </a:r>
          </a:p>
        </p:txBody>
      </p:sp>
      <p:sp>
        <p:nvSpPr>
          <p:cNvPr id="5" name="TextBox 4"/>
          <p:cNvSpPr txBox="1"/>
          <p:nvPr/>
        </p:nvSpPr>
        <p:spPr>
          <a:xfrm>
            <a:off x="7178040" y="6419088"/>
            <a:ext cx="3474720" cy="235449"/>
          </a:xfrm>
          <a:prstGeom prst="rect">
            <a:avLst/>
          </a:prstGeom>
          <a:noFill/>
        </p:spPr>
        <p:txBody>
          <a:bodyPr wrap="square" lIns="36576" tIns="36576" rIns="36576" bIns="36576" anchor="t">
            <a:spAutoFit/>
          </a:bodyPr>
          <a:lstStyle/>
          <a:p>
            <a:pPr algn="ctr"/>
            <a:r>
              <a:rPr sz="1050" b="0" i="0">
                <a:solidFill>
                  <a:srgbClr val="5C6C73"/>
                </a:solidFill>
              </a:rPr>
              <a:t>TRUSTEE Stakeholder Survey – highlights</a:t>
            </a:r>
          </a:p>
        </p:txBody>
      </p:sp>
      <p:sp>
        <p:nvSpPr>
          <p:cNvPr id="6" name="TextBox 5"/>
          <p:cNvSpPr txBox="1"/>
          <p:nvPr/>
        </p:nvSpPr>
        <p:spPr>
          <a:xfrm>
            <a:off x="11201400" y="6419088"/>
            <a:ext cx="320040" cy="235449"/>
          </a:xfrm>
          <a:prstGeom prst="rect">
            <a:avLst/>
          </a:prstGeom>
          <a:noFill/>
        </p:spPr>
        <p:txBody>
          <a:bodyPr wrap="square" lIns="36576" tIns="36576" rIns="36576" bIns="36576" anchor="t">
            <a:spAutoFit/>
          </a:bodyPr>
          <a:lstStyle/>
          <a:p>
            <a:pPr algn="ctr"/>
            <a:r>
              <a:rPr sz="1050" b="0" i="0">
                <a:solidFill>
                  <a:srgbClr val="5C6C73"/>
                </a:solidFill>
              </a:rPr>
              <a:t>9</a:t>
            </a:r>
          </a:p>
        </p:txBody>
      </p:sp>
      <p:sp>
        <p:nvSpPr>
          <p:cNvPr id="7" name="Rounded Rectangle 6"/>
          <p:cNvSpPr/>
          <p:nvPr/>
        </p:nvSpPr>
        <p:spPr>
          <a:xfrm>
            <a:off x="502920" y="1280160"/>
            <a:ext cx="2395728" cy="1353312"/>
          </a:xfrm>
          <a:prstGeom prst="roundRect">
            <a:avLst/>
          </a:prstGeom>
          <a:solidFill>
            <a:srgbClr val="EAFAF8"/>
          </a:solidFill>
          <a:ln w="19050">
            <a:solidFill>
              <a:srgbClr val="1FD2B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8" name="TextBox 7"/>
          <p:cNvSpPr txBox="1"/>
          <p:nvPr/>
        </p:nvSpPr>
        <p:spPr>
          <a:xfrm>
            <a:off x="594360" y="1463040"/>
            <a:ext cx="2212848" cy="320088"/>
          </a:xfrm>
          <a:prstGeom prst="rect">
            <a:avLst/>
          </a:prstGeom>
          <a:noFill/>
        </p:spPr>
        <p:txBody>
          <a:bodyPr wrap="square" lIns="36576" tIns="36576" rIns="36576" bIns="36576" anchor="t">
            <a:spAutoFit/>
          </a:bodyPr>
          <a:lstStyle/>
          <a:p>
            <a:pPr algn="ctr"/>
            <a:r>
              <a:rPr sz="1600" b="1" i="0">
                <a:solidFill>
                  <a:srgbClr val="1FD2B3"/>
                </a:solidFill>
              </a:rPr>
              <a:t>SURVEY EVIDENCE</a:t>
            </a:r>
          </a:p>
        </p:txBody>
      </p:sp>
      <p:sp>
        <p:nvSpPr>
          <p:cNvPr id="9" name="TextBox 8"/>
          <p:cNvSpPr txBox="1"/>
          <p:nvPr/>
        </p:nvSpPr>
        <p:spPr>
          <a:xfrm>
            <a:off x="630936" y="2004186"/>
            <a:ext cx="2139696" cy="289310"/>
          </a:xfrm>
          <a:prstGeom prst="rect">
            <a:avLst/>
          </a:prstGeom>
          <a:noFill/>
        </p:spPr>
        <p:txBody>
          <a:bodyPr wrap="square" lIns="36576" tIns="36576" rIns="36576" bIns="36576" anchor="ctr">
            <a:spAutoFit/>
          </a:bodyPr>
          <a:lstStyle/>
          <a:p>
            <a:pPr algn="ctr"/>
            <a:r>
              <a:rPr sz="1400" b="0" i="0">
                <a:solidFill>
                  <a:srgbClr val="21323A"/>
                </a:solidFill>
              </a:rPr>
              <a:t>Strong signals + uncertainty</a:t>
            </a:r>
          </a:p>
        </p:txBody>
      </p:sp>
      <p:sp>
        <p:nvSpPr>
          <p:cNvPr id="10" name="TextBox 9"/>
          <p:cNvSpPr txBox="1"/>
          <p:nvPr/>
        </p:nvSpPr>
        <p:spPr>
          <a:xfrm>
            <a:off x="2944368" y="1783080"/>
            <a:ext cx="384048" cy="566309"/>
          </a:xfrm>
          <a:prstGeom prst="rect">
            <a:avLst/>
          </a:prstGeom>
          <a:noFill/>
        </p:spPr>
        <p:txBody>
          <a:bodyPr wrap="square" lIns="36576" tIns="36576" rIns="36576" bIns="36576" anchor="t">
            <a:spAutoFit/>
          </a:bodyPr>
          <a:lstStyle/>
          <a:p>
            <a:pPr algn="ctr"/>
            <a:r>
              <a:rPr sz="3200" b="1" i="0">
                <a:solidFill>
                  <a:srgbClr val="1FD2B3"/>
                </a:solidFill>
              </a:rPr>
              <a:t>→</a:t>
            </a:r>
          </a:p>
        </p:txBody>
      </p:sp>
      <p:sp>
        <p:nvSpPr>
          <p:cNvPr id="11" name="Rounded Rectangle 10"/>
          <p:cNvSpPr/>
          <p:nvPr/>
        </p:nvSpPr>
        <p:spPr>
          <a:xfrm>
            <a:off x="3401568" y="1280160"/>
            <a:ext cx="2395728" cy="1353312"/>
          </a:xfrm>
          <a:prstGeom prst="roundRect">
            <a:avLst/>
          </a:prstGeom>
          <a:solidFill>
            <a:srgbClr val="EAFAF8"/>
          </a:solidFill>
          <a:ln w="19050">
            <a:solidFill>
              <a:srgbClr val="24A3C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2" name="TextBox 11"/>
          <p:cNvSpPr txBox="1"/>
          <p:nvPr/>
        </p:nvSpPr>
        <p:spPr>
          <a:xfrm>
            <a:off x="3493008" y="1463040"/>
            <a:ext cx="2212848" cy="320088"/>
          </a:xfrm>
          <a:prstGeom prst="rect">
            <a:avLst/>
          </a:prstGeom>
          <a:noFill/>
        </p:spPr>
        <p:txBody>
          <a:bodyPr wrap="square" lIns="36576" tIns="36576" rIns="36576" bIns="36576" anchor="t">
            <a:spAutoFit/>
          </a:bodyPr>
          <a:lstStyle/>
          <a:p>
            <a:pPr algn="ctr"/>
            <a:r>
              <a:rPr sz="1600" b="1" i="0" dirty="0">
                <a:solidFill>
                  <a:srgbClr val="24A3CE"/>
                </a:solidFill>
              </a:rPr>
              <a:t>USE-CASE </a:t>
            </a:r>
            <a:r>
              <a:rPr lang="it-IT" sz="1600" b="1" dirty="0">
                <a:solidFill>
                  <a:srgbClr val="24A3CE"/>
                </a:solidFill>
              </a:rPr>
              <a:t>PROOF</a:t>
            </a:r>
            <a:endParaRPr sz="1600" b="1" dirty="0">
              <a:solidFill>
                <a:srgbClr val="24A3CE"/>
              </a:solidFill>
            </a:endParaRPr>
          </a:p>
        </p:txBody>
      </p:sp>
      <p:sp>
        <p:nvSpPr>
          <p:cNvPr id="13" name="TextBox 12"/>
          <p:cNvSpPr txBox="1"/>
          <p:nvPr/>
        </p:nvSpPr>
        <p:spPr>
          <a:xfrm>
            <a:off x="3529584" y="2004186"/>
            <a:ext cx="2139696" cy="289310"/>
          </a:xfrm>
          <a:prstGeom prst="rect">
            <a:avLst/>
          </a:prstGeom>
          <a:noFill/>
        </p:spPr>
        <p:txBody>
          <a:bodyPr wrap="square" lIns="36576" tIns="36576" rIns="36576" bIns="36576" anchor="ctr">
            <a:spAutoFit/>
          </a:bodyPr>
          <a:lstStyle/>
          <a:p>
            <a:pPr algn="ctr"/>
            <a:r>
              <a:rPr sz="1400" b="0" i="0">
                <a:solidFill>
                  <a:srgbClr val="21323A"/>
                </a:solidFill>
              </a:rPr>
              <a:t>Both time horizons</a:t>
            </a:r>
          </a:p>
        </p:txBody>
      </p:sp>
      <p:sp>
        <p:nvSpPr>
          <p:cNvPr id="14" name="TextBox 13"/>
          <p:cNvSpPr txBox="1"/>
          <p:nvPr/>
        </p:nvSpPr>
        <p:spPr>
          <a:xfrm>
            <a:off x="5843016" y="1783080"/>
            <a:ext cx="384048" cy="566309"/>
          </a:xfrm>
          <a:prstGeom prst="rect">
            <a:avLst/>
          </a:prstGeom>
          <a:noFill/>
        </p:spPr>
        <p:txBody>
          <a:bodyPr wrap="square" lIns="36576" tIns="36576" rIns="36576" bIns="36576" anchor="t">
            <a:spAutoFit/>
          </a:bodyPr>
          <a:lstStyle/>
          <a:p>
            <a:pPr algn="ctr"/>
            <a:r>
              <a:rPr sz="3200" b="1" i="0">
                <a:solidFill>
                  <a:srgbClr val="1FD2B3"/>
                </a:solidFill>
              </a:rPr>
              <a:t>→</a:t>
            </a:r>
          </a:p>
        </p:txBody>
      </p:sp>
      <p:sp>
        <p:nvSpPr>
          <p:cNvPr id="15" name="Rounded Rectangle 14"/>
          <p:cNvSpPr/>
          <p:nvPr/>
        </p:nvSpPr>
        <p:spPr>
          <a:xfrm>
            <a:off x="6300216" y="1280160"/>
            <a:ext cx="2395728" cy="1353312"/>
          </a:xfrm>
          <a:prstGeom prst="roundRect">
            <a:avLst/>
          </a:prstGeom>
          <a:solidFill>
            <a:srgbClr val="EAFAF8"/>
          </a:solidFill>
          <a:ln w="19050">
            <a:solidFill>
              <a:srgbClr val="3B16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16" name="TextBox 15"/>
          <p:cNvSpPr txBox="1"/>
          <p:nvPr/>
        </p:nvSpPr>
        <p:spPr>
          <a:xfrm>
            <a:off x="6391655" y="1463040"/>
            <a:ext cx="2212848" cy="566309"/>
          </a:xfrm>
          <a:prstGeom prst="rect">
            <a:avLst/>
          </a:prstGeom>
          <a:noFill/>
        </p:spPr>
        <p:txBody>
          <a:bodyPr wrap="square" lIns="36576" tIns="36576" rIns="36576" bIns="36576" anchor="t">
            <a:spAutoFit/>
          </a:bodyPr>
          <a:lstStyle/>
          <a:p>
            <a:pPr algn="ctr"/>
            <a:r>
              <a:rPr sz="1600" b="1" i="0">
                <a:solidFill>
                  <a:srgbClr val="3B1642"/>
                </a:solidFill>
              </a:rPr>
              <a:t>PRO / CONS / GAPS / SUGGESTIONS</a:t>
            </a:r>
          </a:p>
        </p:txBody>
      </p:sp>
      <p:sp>
        <p:nvSpPr>
          <p:cNvPr id="17" name="TextBox 16"/>
          <p:cNvSpPr txBox="1"/>
          <p:nvPr/>
        </p:nvSpPr>
        <p:spPr>
          <a:xfrm>
            <a:off x="6428231" y="2004186"/>
            <a:ext cx="2139696" cy="289310"/>
          </a:xfrm>
          <a:prstGeom prst="rect">
            <a:avLst/>
          </a:prstGeom>
          <a:noFill/>
        </p:spPr>
        <p:txBody>
          <a:bodyPr wrap="square" lIns="36576" tIns="36576" rIns="36576" bIns="36576" anchor="ctr">
            <a:spAutoFit/>
          </a:bodyPr>
          <a:lstStyle/>
          <a:p>
            <a:pPr algn="ctr"/>
            <a:r>
              <a:rPr sz="1400" b="0" i="0">
                <a:solidFill>
                  <a:srgbClr val="21323A"/>
                </a:solidFill>
              </a:rPr>
              <a:t>Make dependencies explicit</a:t>
            </a:r>
          </a:p>
        </p:txBody>
      </p:sp>
      <p:sp>
        <p:nvSpPr>
          <p:cNvPr id="18" name="TextBox 17"/>
          <p:cNvSpPr txBox="1"/>
          <p:nvPr/>
        </p:nvSpPr>
        <p:spPr>
          <a:xfrm>
            <a:off x="8741663" y="1783080"/>
            <a:ext cx="384048" cy="566309"/>
          </a:xfrm>
          <a:prstGeom prst="rect">
            <a:avLst/>
          </a:prstGeom>
          <a:noFill/>
        </p:spPr>
        <p:txBody>
          <a:bodyPr wrap="square" lIns="36576" tIns="36576" rIns="36576" bIns="36576" anchor="t">
            <a:spAutoFit/>
          </a:bodyPr>
          <a:lstStyle/>
          <a:p>
            <a:pPr algn="ctr"/>
            <a:r>
              <a:rPr sz="3200" b="1" i="0">
                <a:solidFill>
                  <a:srgbClr val="1FD2B3"/>
                </a:solidFill>
              </a:rPr>
              <a:t>→</a:t>
            </a:r>
          </a:p>
        </p:txBody>
      </p:sp>
      <p:sp>
        <p:nvSpPr>
          <p:cNvPr id="19" name="Rounded Rectangle 18"/>
          <p:cNvSpPr/>
          <p:nvPr/>
        </p:nvSpPr>
        <p:spPr>
          <a:xfrm>
            <a:off x="9198864" y="1280160"/>
            <a:ext cx="2395728" cy="1353312"/>
          </a:xfrm>
          <a:prstGeom prst="roundRect">
            <a:avLst/>
          </a:prstGeom>
          <a:solidFill>
            <a:srgbClr val="EAFAF8"/>
          </a:solidFill>
          <a:ln w="19050">
            <a:solidFill>
              <a:srgbClr val="36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800"/>
          </a:p>
        </p:txBody>
      </p:sp>
      <p:sp>
        <p:nvSpPr>
          <p:cNvPr id="20" name="TextBox 19"/>
          <p:cNvSpPr txBox="1"/>
          <p:nvPr/>
        </p:nvSpPr>
        <p:spPr>
          <a:xfrm>
            <a:off x="9290304" y="1463040"/>
            <a:ext cx="2212848" cy="320088"/>
          </a:xfrm>
          <a:prstGeom prst="rect">
            <a:avLst/>
          </a:prstGeom>
          <a:noFill/>
        </p:spPr>
        <p:txBody>
          <a:bodyPr wrap="square" lIns="36576" tIns="36576" rIns="36576" bIns="36576" anchor="t">
            <a:spAutoFit/>
          </a:bodyPr>
          <a:lstStyle/>
          <a:p>
            <a:pPr algn="ctr"/>
            <a:r>
              <a:rPr sz="1600" b="1" i="0">
                <a:solidFill>
                  <a:srgbClr val="369191"/>
                </a:solidFill>
              </a:rPr>
              <a:t>ACTIONABLE INPUT</a:t>
            </a:r>
          </a:p>
        </p:txBody>
      </p:sp>
      <p:sp>
        <p:nvSpPr>
          <p:cNvPr id="21" name="TextBox 20"/>
          <p:cNvSpPr txBox="1"/>
          <p:nvPr/>
        </p:nvSpPr>
        <p:spPr>
          <a:xfrm>
            <a:off x="9326880" y="2004186"/>
            <a:ext cx="2139696" cy="289310"/>
          </a:xfrm>
          <a:prstGeom prst="rect">
            <a:avLst/>
          </a:prstGeom>
          <a:noFill/>
        </p:spPr>
        <p:txBody>
          <a:bodyPr wrap="square" lIns="36576" tIns="36576" rIns="36576" bIns="36576" anchor="ctr">
            <a:spAutoFit/>
          </a:bodyPr>
          <a:lstStyle/>
          <a:p>
            <a:pPr algn="ctr"/>
            <a:r>
              <a:rPr sz="1400" b="0" i="0">
                <a:solidFill>
                  <a:srgbClr val="21323A"/>
                </a:solidFill>
              </a:rPr>
              <a:t>Refine use cases + barriers</a:t>
            </a:r>
          </a:p>
        </p:txBody>
      </p:sp>
      <p:sp>
        <p:nvSpPr>
          <p:cNvPr id="22" name="TextBox 21"/>
          <p:cNvSpPr txBox="1"/>
          <p:nvPr/>
        </p:nvSpPr>
        <p:spPr>
          <a:xfrm>
            <a:off x="777240" y="3127248"/>
            <a:ext cx="10607040" cy="443198"/>
          </a:xfrm>
          <a:prstGeom prst="rect">
            <a:avLst/>
          </a:prstGeom>
          <a:noFill/>
        </p:spPr>
        <p:txBody>
          <a:bodyPr wrap="square" lIns="36576" tIns="36576" rIns="36576" bIns="36576" anchor="t">
            <a:spAutoFit/>
          </a:bodyPr>
          <a:lstStyle/>
          <a:p>
            <a:pPr algn="ctr"/>
            <a:r>
              <a:rPr sz="2400" b="1" i="0">
                <a:solidFill>
                  <a:srgbClr val="3B1642"/>
                </a:solidFill>
              </a:rPr>
              <a:t>Three messages to carry into the room</a:t>
            </a:r>
          </a:p>
        </p:txBody>
      </p:sp>
      <p:sp>
        <p:nvSpPr>
          <p:cNvPr id="23" name="TextBox 22"/>
          <p:cNvSpPr txBox="1"/>
          <p:nvPr/>
        </p:nvSpPr>
        <p:spPr>
          <a:xfrm>
            <a:off x="868680" y="3638728"/>
            <a:ext cx="384048" cy="504754"/>
          </a:xfrm>
          <a:prstGeom prst="rect">
            <a:avLst/>
          </a:prstGeom>
          <a:noFill/>
        </p:spPr>
        <p:txBody>
          <a:bodyPr wrap="square" lIns="36576" tIns="36576" rIns="36576" bIns="36576" anchor="t">
            <a:spAutoFit/>
          </a:bodyPr>
          <a:lstStyle/>
          <a:p>
            <a:pPr algn="ctr"/>
            <a:r>
              <a:rPr sz="2800" b="1" i="0" dirty="0">
                <a:solidFill>
                  <a:srgbClr val="1FD2B3"/>
                </a:solidFill>
              </a:rPr>
              <a:t>1</a:t>
            </a:r>
          </a:p>
        </p:txBody>
      </p:sp>
      <p:sp>
        <p:nvSpPr>
          <p:cNvPr id="24" name="TextBox 23"/>
          <p:cNvSpPr txBox="1"/>
          <p:nvPr/>
        </p:nvSpPr>
        <p:spPr>
          <a:xfrm>
            <a:off x="1417320" y="3703320"/>
            <a:ext cx="4754880" cy="350865"/>
          </a:xfrm>
          <a:prstGeom prst="rect">
            <a:avLst/>
          </a:prstGeom>
          <a:noFill/>
        </p:spPr>
        <p:txBody>
          <a:bodyPr wrap="square" lIns="36576" tIns="36576" rIns="36576" bIns="36576" anchor="t">
            <a:spAutoFit/>
          </a:bodyPr>
          <a:lstStyle/>
          <a:p>
            <a:pPr algn="l"/>
            <a:r>
              <a:rPr b="1" i="0" dirty="0">
                <a:solidFill>
                  <a:srgbClr val="21323A"/>
                </a:solidFill>
              </a:rPr>
              <a:t>Do not </a:t>
            </a:r>
            <a:r>
              <a:rPr lang="it-IT" b="1" dirty="0" err="1">
                <a:solidFill>
                  <a:srgbClr val="21323A"/>
                </a:solidFill>
              </a:rPr>
              <a:t>discussing</a:t>
            </a:r>
            <a:r>
              <a:rPr lang="it-IT" b="1" dirty="0">
                <a:solidFill>
                  <a:srgbClr val="21323A"/>
                </a:solidFill>
              </a:rPr>
              <a:t> </a:t>
            </a:r>
            <a:r>
              <a:rPr b="1" i="0" dirty="0">
                <a:solidFill>
                  <a:srgbClr val="21323A"/>
                </a:solidFill>
              </a:rPr>
              <a:t> only “Which technology?”</a:t>
            </a:r>
          </a:p>
        </p:txBody>
      </p:sp>
      <p:sp>
        <p:nvSpPr>
          <p:cNvPr id="25" name="TextBox 24"/>
          <p:cNvSpPr txBox="1"/>
          <p:nvPr/>
        </p:nvSpPr>
        <p:spPr>
          <a:xfrm>
            <a:off x="6336792" y="3731061"/>
            <a:ext cx="5074920" cy="320088"/>
          </a:xfrm>
          <a:prstGeom prst="rect">
            <a:avLst/>
          </a:prstGeom>
          <a:noFill/>
        </p:spPr>
        <p:txBody>
          <a:bodyPr wrap="square" lIns="36576" tIns="36576" rIns="36576" bIns="36576" anchor="t">
            <a:spAutoFit/>
          </a:bodyPr>
          <a:lstStyle/>
          <a:p>
            <a:pPr algn="l"/>
            <a:r>
              <a:rPr sz="1600" b="0" i="0">
                <a:solidFill>
                  <a:srgbClr val="5C6C73"/>
                </a:solidFill>
              </a:rPr>
              <a:t>Ask whether the whole ecosystem is ready.</a:t>
            </a:r>
          </a:p>
        </p:txBody>
      </p:sp>
      <p:sp>
        <p:nvSpPr>
          <p:cNvPr id="26" name="TextBox 25"/>
          <p:cNvSpPr txBox="1"/>
          <p:nvPr/>
        </p:nvSpPr>
        <p:spPr>
          <a:xfrm>
            <a:off x="868680" y="4193303"/>
            <a:ext cx="384048" cy="504754"/>
          </a:xfrm>
          <a:prstGeom prst="rect">
            <a:avLst/>
          </a:prstGeom>
          <a:noFill/>
        </p:spPr>
        <p:txBody>
          <a:bodyPr wrap="square" lIns="36576" tIns="36576" rIns="36576" bIns="36576" anchor="t">
            <a:spAutoFit/>
          </a:bodyPr>
          <a:lstStyle/>
          <a:p>
            <a:pPr algn="ctr"/>
            <a:r>
              <a:rPr sz="2800" b="1" i="0" dirty="0">
                <a:solidFill>
                  <a:srgbClr val="1FD2B3"/>
                </a:solidFill>
              </a:rPr>
              <a:t>2</a:t>
            </a:r>
          </a:p>
        </p:txBody>
      </p:sp>
      <p:sp>
        <p:nvSpPr>
          <p:cNvPr id="27" name="TextBox 26"/>
          <p:cNvSpPr txBox="1"/>
          <p:nvPr/>
        </p:nvSpPr>
        <p:spPr>
          <a:xfrm>
            <a:off x="1417320" y="4270248"/>
            <a:ext cx="4754880" cy="350865"/>
          </a:xfrm>
          <a:prstGeom prst="rect">
            <a:avLst/>
          </a:prstGeom>
          <a:noFill/>
        </p:spPr>
        <p:txBody>
          <a:bodyPr wrap="square" lIns="36576" tIns="36576" rIns="36576" bIns="36576" anchor="t">
            <a:spAutoFit/>
          </a:bodyPr>
          <a:lstStyle/>
          <a:p>
            <a:pPr algn="l"/>
            <a:r>
              <a:rPr b="1" i="0" dirty="0">
                <a:solidFill>
                  <a:srgbClr val="21323A"/>
                </a:solidFill>
              </a:rPr>
              <a:t>Keep 2030 and 2050 analytically separate</a:t>
            </a:r>
            <a:r>
              <a:rPr lang="it-IT" b="1" i="0" dirty="0">
                <a:solidFill>
                  <a:srgbClr val="21323A"/>
                </a:solidFill>
              </a:rPr>
              <a:t> </a:t>
            </a:r>
            <a:endParaRPr b="1" i="0" dirty="0">
              <a:solidFill>
                <a:srgbClr val="21323A"/>
              </a:solidFill>
            </a:endParaRPr>
          </a:p>
        </p:txBody>
      </p:sp>
      <p:sp>
        <p:nvSpPr>
          <p:cNvPr id="28" name="TextBox 27"/>
          <p:cNvSpPr txBox="1"/>
          <p:nvPr/>
        </p:nvSpPr>
        <p:spPr>
          <a:xfrm>
            <a:off x="6336792" y="4368843"/>
            <a:ext cx="5605272" cy="320088"/>
          </a:xfrm>
          <a:prstGeom prst="rect">
            <a:avLst/>
          </a:prstGeom>
          <a:noFill/>
        </p:spPr>
        <p:txBody>
          <a:bodyPr wrap="square" lIns="36576" tIns="36576" rIns="36576" bIns="36576" anchor="t">
            <a:spAutoFit/>
          </a:bodyPr>
          <a:lstStyle/>
          <a:p>
            <a:pPr algn="l"/>
            <a:r>
              <a:rPr sz="1600" b="0" i="0" dirty="0">
                <a:solidFill>
                  <a:srgbClr val="5C6C73"/>
                </a:solidFill>
              </a:rPr>
              <a:t>2030 = credible stepping stones; 2050 = mature configurations.</a:t>
            </a:r>
          </a:p>
        </p:txBody>
      </p:sp>
      <p:sp>
        <p:nvSpPr>
          <p:cNvPr id="29" name="TextBox 28"/>
          <p:cNvSpPr txBox="1"/>
          <p:nvPr/>
        </p:nvSpPr>
        <p:spPr>
          <a:xfrm>
            <a:off x="868680" y="4761381"/>
            <a:ext cx="384048" cy="504754"/>
          </a:xfrm>
          <a:prstGeom prst="rect">
            <a:avLst/>
          </a:prstGeom>
          <a:noFill/>
        </p:spPr>
        <p:txBody>
          <a:bodyPr wrap="square" lIns="36576" tIns="36576" rIns="36576" bIns="36576" anchor="t">
            <a:spAutoFit/>
          </a:bodyPr>
          <a:lstStyle/>
          <a:p>
            <a:pPr algn="ctr"/>
            <a:r>
              <a:rPr sz="2800" b="1" i="0" dirty="0">
                <a:solidFill>
                  <a:srgbClr val="1FD2B3"/>
                </a:solidFill>
              </a:rPr>
              <a:t>3</a:t>
            </a:r>
          </a:p>
        </p:txBody>
      </p:sp>
      <p:sp>
        <p:nvSpPr>
          <p:cNvPr id="30" name="TextBox 29"/>
          <p:cNvSpPr txBox="1"/>
          <p:nvPr/>
        </p:nvSpPr>
        <p:spPr>
          <a:xfrm>
            <a:off x="1417320" y="4837176"/>
            <a:ext cx="4754880" cy="627864"/>
          </a:xfrm>
          <a:prstGeom prst="rect">
            <a:avLst/>
          </a:prstGeom>
          <a:noFill/>
        </p:spPr>
        <p:txBody>
          <a:bodyPr wrap="square" lIns="36576" tIns="36576" rIns="36576" bIns="36576" anchor="t">
            <a:spAutoFit/>
          </a:bodyPr>
          <a:lstStyle/>
          <a:p>
            <a:pPr algn="l"/>
            <a:r>
              <a:rPr b="1" i="0">
                <a:solidFill>
                  <a:srgbClr val="21323A"/>
                </a:solidFill>
              </a:rPr>
              <a:t>Treat finance, regulation, skills and acceptance as design variables</a:t>
            </a:r>
          </a:p>
        </p:txBody>
      </p:sp>
      <p:sp>
        <p:nvSpPr>
          <p:cNvPr id="31" name="TextBox 30"/>
          <p:cNvSpPr txBox="1"/>
          <p:nvPr/>
        </p:nvSpPr>
        <p:spPr>
          <a:xfrm>
            <a:off x="6336792" y="5083397"/>
            <a:ext cx="5074920" cy="320088"/>
          </a:xfrm>
          <a:prstGeom prst="rect">
            <a:avLst/>
          </a:prstGeom>
          <a:noFill/>
        </p:spPr>
        <p:txBody>
          <a:bodyPr wrap="square" lIns="36576" tIns="36576" rIns="36576" bIns="36576" anchor="t">
            <a:spAutoFit/>
          </a:bodyPr>
          <a:lstStyle/>
          <a:p>
            <a:pPr algn="l"/>
            <a:r>
              <a:rPr sz="1600" b="0" i="0">
                <a:solidFill>
                  <a:srgbClr val="5C6C73"/>
                </a:solidFill>
              </a:rPr>
              <a:t>Not as downstream implementation issues.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95C6E5-DAF7-89D2-C556-3F1A82CA173F}"/>
              </a:ext>
            </a:extLst>
          </p:cNvPr>
          <p:cNvSpPr>
            <a:spLocks noGrp="1"/>
          </p:cNvSpPr>
          <p:nvPr>
            <p:ph type="title"/>
          </p:nvPr>
        </p:nvSpPr>
        <p:spPr>
          <a:xfrm>
            <a:off x="1" y="146108"/>
            <a:ext cx="12192000" cy="517065"/>
          </a:xfrm>
          <a:noFill/>
        </p:spPr>
        <p:txBody>
          <a:bodyPr wrap="square" lIns="36576" tIns="36576" rIns="36576" bIns="36576" anchor="ctr">
            <a:spAutoFit/>
          </a:bodyPr>
          <a:lstStyle/>
          <a:p>
            <a:r>
              <a:rPr lang="it-IT" b="1" dirty="0">
                <a:solidFill>
                  <a:srgbClr val="1FD2B3"/>
                </a:solidFill>
                <a:latin typeface="+mn-lt"/>
                <a:ea typeface="+mn-ea"/>
                <a:cs typeface="+mn-cs"/>
              </a:rPr>
              <a:t>INTERESTED IN CONTRIBUTING TO THE DISCUSSION?</a:t>
            </a:r>
            <a:endParaRPr lang="en-GB" b="1" dirty="0">
              <a:solidFill>
                <a:srgbClr val="1FD2B3"/>
              </a:solidFill>
              <a:latin typeface="+mn-lt"/>
              <a:ea typeface="+mn-ea"/>
              <a:cs typeface="+mn-cs"/>
            </a:endParaRPr>
          </a:p>
        </p:txBody>
      </p:sp>
      <p:pic>
        <p:nvPicPr>
          <p:cNvPr id="7" name="Picture 6">
            <a:extLst>
              <a:ext uri="{FF2B5EF4-FFF2-40B4-BE49-F238E27FC236}">
                <a16:creationId xmlns:a16="http://schemas.microsoft.com/office/drawing/2014/main" id="{FEA1833A-0FC2-33F7-5C28-23FAF4B377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34" y="940020"/>
            <a:ext cx="4324365" cy="5402786"/>
          </a:xfrm>
          <a:prstGeom prst="rect">
            <a:avLst/>
          </a:prstGeom>
        </p:spPr>
      </p:pic>
      <p:pic>
        <p:nvPicPr>
          <p:cNvPr id="9" name="Picture 8">
            <a:extLst>
              <a:ext uri="{FF2B5EF4-FFF2-40B4-BE49-F238E27FC236}">
                <a16:creationId xmlns:a16="http://schemas.microsoft.com/office/drawing/2014/main" id="{5D52F941-DAA4-870B-5603-99667841F0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6419" y="1120462"/>
            <a:ext cx="3606085" cy="3606085"/>
          </a:xfrm>
          <a:prstGeom prst="rect">
            <a:avLst/>
          </a:prstGeom>
        </p:spPr>
      </p:pic>
      <p:sp>
        <p:nvSpPr>
          <p:cNvPr id="10" name="Titolo 1">
            <a:extLst>
              <a:ext uri="{FF2B5EF4-FFF2-40B4-BE49-F238E27FC236}">
                <a16:creationId xmlns:a16="http://schemas.microsoft.com/office/drawing/2014/main" id="{9D64304F-7BB2-B5A6-2C10-3B8F2795A8EB}"/>
              </a:ext>
            </a:extLst>
          </p:cNvPr>
          <p:cNvSpPr txBox="1">
            <a:spLocks/>
          </p:cNvSpPr>
          <p:nvPr/>
        </p:nvSpPr>
        <p:spPr>
          <a:xfrm>
            <a:off x="4907923" y="4755698"/>
            <a:ext cx="6903076" cy="350865"/>
          </a:xfrm>
          <a:prstGeom prst="rect">
            <a:avLst/>
          </a:prstGeom>
          <a:noFill/>
        </p:spPr>
        <p:txBody>
          <a:bodyPr vert="horz" wrap="square" lIns="36576" tIns="36576" rIns="36576" bIns="36576" rtlCol="0" anchor="ctr">
            <a:spAutoFit/>
          </a:bodyPr>
          <a:lstStyle>
            <a:lvl1pPr algn="ctr" defTabSz="914400" rtl="0" eaLnBrk="1" latinLnBrk="0" hangingPunct="1">
              <a:lnSpc>
                <a:spcPct val="90000"/>
              </a:lnSpc>
              <a:spcBef>
                <a:spcPct val="0"/>
              </a:spcBef>
              <a:buNone/>
              <a:defRPr sz="3200" kern="1200">
                <a:solidFill>
                  <a:schemeClr val="accent4"/>
                </a:solidFill>
                <a:latin typeface="+mj-lt"/>
                <a:ea typeface="+mj-ea"/>
                <a:cs typeface="+mj-cs"/>
              </a:defRPr>
            </a:lvl1pPr>
          </a:lstStyle>
          <a:p>
            <a:r>
              <a:rPr lang="it-IT" sz="2000" b="1" dirty="0">
                <a:solidFill>
                  <a:srgbClr val="1FD2B3"/>
                </a:solidFill>
                <a:latin typeface="+mn-lt"/>
                <a:ea typeface="+mn-ea"/>
                <a:cs typeface="+mn-cs"/>
              </a:rPr>
              <a:t>FILL IN THE EXPRESSION OF INTEREST</a:t>
            </a:r>
            <a:endParaRPr lang="en-GB" sz="2000" b="1" dirty="0">
              <a:solidFill>
                <a:srgbClr val="1FD2B3"/>
              </a:solidFill>
              <a:latin typeface="+mn-lt"/>
              <a:ea typeface="+mn-ea"/>
              <a:cs typeface="+mn-cs"/>
            </a:endParaRPr>
          </a:p>
        </p:txBody>
      </p:sp>
      <p:sp>
        <p:nvSpPr>
          <p:cNvPr id="11" name="Titolo 1">
            <a:extLst>
              <a:ext uri="{FF2B5EF4-FFF2-40B4-BE49-F238E27FC236}">
                <a16:creationId xmlns:a16="http://schemas.microsoft.com/office/drawing/2014/main" id="{836E4882-F195-6B39-A6AB-DB8BE81ACB49}"/>
              </a:ext>
            </a:extLst>
          </p:cNvPr>
          <p:cNvSpPr txBox="1">
            <a:spLocks/>
          </p:cNvSpPr>
          <p:nvPr/>
        </p:nvSpPr>
        <p:spPr>
          <a:xfrm>
            <a:off x="4907923" y="5562105"/>
            <a:ext cx="6903076" cy="350865"/>
          </a:xfrm>
          <a:prstGeom prst="rect">
            <a:avLst/>
          </a:prstGeom>
          <a:noFill/>
        </p:spPr>
        <p:txBody>
          <a:bodyPr vert="horz" wrap="square" lIns="36576" tIns="36576" rIns="36576" bIns="36576" rtlCol="0" anchor="ctr">
            <a:spAutoFit/>
          </a:bodyPr>
          <a:lstStyle>
            <a:lvl1pPr algn="ctr" defTabSz="914400" rtl="0" eaLnBrk="1" latinLnBrk="0" hangingPunct="1">
              <a:lnSpc>
                <a:spcPct val="90000"/>
              </a:lnSpc>
              <a:spcBef>
                <a:spcPct val="0"/>
              </a:spcBef>
              <a:buNone/>
              <a:defRPr sz="3200" kern="1200">
                <a:solidFill>
                  <a:schemeClr val="accent4"/>
                </a:solidFill>
                <a:latin typeface="+mj-lt"/>
                <a:ea typeface="+mj-ea"/>
                <a:cs typeface="+mj-cs"/>
              </a:defRPr>
            </a:lvl1pPr>
          </a:lstStyle>
          <a:p>
            <a:r>
              <a:rPr lang="it-IT" sz="2000" b="1" dirty="0">
                <a:solidFill>
                  <a:srgbClr val="24A3CE"/>
                </a:solidFill>
                <a:latin typeface="+mn-lt"/>
                <a:ea typeface="+mn-ea"/>
                <a:cs typeface="+mn-cs"/>
              </a:rPr>
              <a:t>GARGIULO@ISSNOVA.EU</a:t>
            </a:r>
            <a:endParaRPr lang="en-GB" sz="2000" b="1" dirty="0">
              <a:solidFill>
                <a:srgbClr val="24A3CE"/>
              </a:solidFill>
              <a:latin typeface="+mn-lt"/>
              <a:ea typeface="+mn-ea"/>
              <a:cs typeface="+mn-cs"/>
            </a:endParaRPr>
          </a:p>
        </p:txBody>
      </p:sp>
      <p:sp>
        <p:nvSpPr>
          <p:cNvPr id="12" name="Titolo 1">
            <a:extLst>
              <a:ext uri="{FF2B5EF4-FFF2-40B4-BE49-F238E27FC236}">
                <a16:creationId xmlns:a16="http://schemas.microsoft.com/office/drawing/2014/main" id="{334D9CA7-3958-A369-053A-819B90D68EC1}"/>
              </a:ext>
            </a:extLst>
          </p:cNvPr>
          <p:cNvSpPr txBox="1">
            <a:spLocks/>
          </p:cNvSpPr>
          <p:nvPr/>
        </p:nvSpPr>
        <p:spPr>
          <a:xfrm>
            <a:off x="4907923" y="5106563"/>
            <a:ext cx="6903076" cy="350865"/>
          </a:xfrm>
          <a:prstGeom prst="rect">
            <a:avLst/>
          </a:prstGeom>
          <a:noFill/>
        </p:spPr>
        <p:txBody>
          <a:bodyPr vert="horz" wrap="square" lIns="36576" tIns="36576" rIns="36576" bIns="36576" rtlCol="0" anchor="ctr">
            <a:spAutoFit/>
          </a:bodyPr>
          <a:lstStyle>
            <a:lvl1pPr algn="ctr" defTabSz="914400" rtl="0" eaLnBrk="1" latinLnBrk="0" hangingPunct="1">
              <a:lnSpc>
                <a:spcPct val="90000"/>
              </a:lnSpc>
              <a:spcBef>
                <a:spcPct val="0"/>
              </a:spcBef>
              <a:buNone/>
              <a:defRPr sz="3200" kern="1200">
                <a:solidFill>
                  <a:schemeClr val="accent4"/>
                </a:solidFill>
                <a:latin typeface="+mj-lt"/>
                <a:ea typeface="+mj-ea"/>
                <a:cs typeface="+mj-cs"/>
              </a:defRPr>
            </a:lvl1pPr>
          </a:lstStyle>
          <a:p>
            <a:r>
              <a:rPr lang="en-IT" sz="2000" dirty="0"/>
              <a:t>https://form.jotform.com/262453100214340</a:t>
            </a:r>
            <a:endParaRPr lang="en-GB" sz="2000" b="1" dirty="0">
              <a:solidFill>
                <a:srgbClr val="1FD2B3"/>
              </a:solidFill>
              <a:latin typeface="+mn-lt"/>
              <a:ea typeface="+mn-ea"/>
              <a:cs typeface="+mn-cs"/>
            </a:endParaRPr>
          </a:p>
        </p:txBody>
      </p:sp>
    </p:spTree>
    <p:extLst>
      <p:ext uri="{BB962C8B-B14F-4D97-AF65-F5344CB8AC3E}">
        <p14:creationId xmlns:p14="http://schemas.microsoft.com/office/powerpoint/2010/main" val="3242783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e 7">
            <a:extLst>
              <a:ext uri="{FF2B5EF4-FFF2-40B4-BE49-F238E27FC236}">
                <a16:creationId xmlns:a16="http://schemas.microsoft.com/office/drawing/2014/main" id="{13427102-E88E-BA2A-4789-DA65ED1F9CAC}"/>
              </a:ext>
            </a:extLst>
          </p:cNvPr>
          <p:cNvSpPr/>
          <p:nvPr/>
        </p:nvSpPr>
        <p:spPr>
          <a:xfrm rot="20334242">
            <a:off x="8084283" y="-1064231"/>
            <a:ext cx="5566369" cy="8122978"/>
          </a:xfrm>
          <a:prstGeom prst="ellipse">
            <a:avLst/>
          </a:prstGeom>
          <a:gradFill>
            <a:gsLst>
              <a:gs pos="38000">
                <a:srgbClr val="24A3CE"/>
              </a:gs>
              <a:gs pos="85000">
                <a:schemeClr val="accent2"/>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CasellaDiTesto 8">
            <a:extLst>
              <a:ext uri="{FF2B5EF4-FFF2-40B4-BE49-F238E27FC236}">
                <a16:creationId xmlns:a16="http://schemas.microsoft.com/office/drawing/2014/main" id="{E8D7A810-8AFF-E5CF-C31F-B81453201AE4}"/>
              </a:ext>
            </a:extLst>
          </p:cNvPr>
          <p:cNvSpPr txBox="1"/>
          <p:nvPr/>
        </p:nvSpPr>
        <p:spPr>
          <a:xfrm>
            <a:off x="8279202" y="3410111"/>
            <a:ext cx="4006738" cy="1508105"/>
          </a:xfrm>
          <a:prstGeom prst="rect">
            <a:avLst/>
          </a:prstGeom>
          <a:noFill/>
        </p:spPr>
        <p:txBody>
          <a:bodyPr wrap="none" rtlCol="0">
            <a:spAutoFit/>
          </a:bodyPr>
          <a:lstStyle/>
          <a:p>
            <a:pPr algn="ctr"/>
            <a:r>
              <a:rPr lang="it-IT" sz="3200" dirty="0">
                <a:solidFill>
                  <a:schemeClr val="accent4"/>
                </a:solidFill>
              </a:rPr>
              <a:t>Maria Vittoria Gargiulo</a:t>
            </a:r>
          </a:p>
          <a:p>
            <a:pPr algn="ctr"/>
            <a:r>
              <a:rPr lang="it-IT" sz="3200" dirty="0">
                <a:solidFill>
                  <a:schemeClr val="accent4"/>
                </a:solidFill>
              </a:rPr>
              <a:t>ISSNOVA</a:t>
            </a:r>
          </a:p>
          <a:p>
            <a:pPr algn="ctr"/>
            <a:r>
              <a:rPr lang="it-IT" sz="2800" dirty="0" err="1">
                <a:solidFill>
                  <a:schemeClr val="accent4"/>
                </a:solidFill>
              </a:rPr>
              <a:t>gargiulo@issnova.eu</a:t>
            </a:r>
            <a:endParaRPr lang="en-GB" sz="2800" dirty="0">
              <a:solidFill>
                <a:schemeClr val="accent4"/>
              </a:solidFill>
            </a:endParaRPr>
          </a:p>
        </p:txBody>
      </p:sp>
      <p:sp>
        <p:nvSpPr>
          <p:cNvPr id="10" name="CasellaDiTesto 9">
            <a:extLst>
              <a:ext uri="{FF2B5EF4-FFF2-40B4-BE49-F238E27FC236}">
                <a16:creationId xmlns:a16="http://schemas.microsoft.com/office/drawing/2014/main" id="{BE49DBE3-E03E-CA32-8AF2-501685B8F8AC}"/>
              </a:ext>
            </a:extLst>
          </p:cNvPr>
          <p:cNvSpPr txBox="1"/>
          <p:nvPr/>
        </p:nvSpPr>
        <p:spPr>
          <a:xfrm>
            <a:off x="8446453" y="862799"/>
            <a:ext cx="3541486" cy="1754326"/>
          </a:xfrm>
          <a:prstGeom prst="rect">
            <a:avLst/>
          </a:prstGeom>
          <a:noFill/>
        </p:spPr>
        <p:txBody>
          <a:bodyPr wrap="square" rtlCol="0">
            <a:spAutoFit/>
          </a:bodyPr>
          <a:lstStyle/>
          <a:p>
            <a:pPr algn="ctr"/>
            <a:r>
              <a:rPr lang="it-IT" sz="5400" dirty="0">
                <a:solidFill>
                  <a:schemeClr val="accent6"/>
                </a:solidFill>
              </a:rPr>
              <a:t>THANK YOU!</a:t>
            </a:r>
            <a:endParaRPr lang="en-GB" sz="5400" dirty="0">
              <a:solidFill>
                <a:schemeClr val="accent6"/>
              </a:solidFill>
            </a:endParaRPr>
          </a:p>
        </p:txBody>
      </p:sp>
      <p:pic>
        <p:nvPicPr>
          <p:cNvPr id="1026" name="Picture 2">
            <a:extLst>
              <a:ext uri="{FF2B5EF4-FFF2-40B4-BE49-F238E27FC236}">
                <a16:creationId xmlns:a16="http://schemas.microsoft.com/office/drawing/2014/main" id="{452B2F8A-6EFD-7DE6-D4D2-55AFA4BD86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619" y="1423326"/>
            <a:ext cx="1649023" cy="943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bout us | ISL">
            <a:extLst>
              <a:ext uri="{FF2B5EF4-FFF2-40B4-BE49-F238E27FC236}">
                <a16:creationId xmlns:a16="http://schemas.microsoft.com/office/drawing/2014/main" id="{8DAB7F3B-1204-713C-BEF7-2ECCD3F505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0811" y="385343"/>
            <a:ext cx="2051444" cy="711972"/>
          </a:xfrm>
          <a:prstGeom prst="rect">
            <a:avLst/>
          </a:prstGeom>
          <a:noFill/>
          <a:extLst>
            <a:ext uri="{909E8E84-426E-40DD-AFC4-6F175D3DCCD1}">
              <a14:hiddenFill xmlns:a14="http://schemas.microsoft.com/office/drawing/2010/main">
                <a:solidFill>
                  <a:srgbClr val="FFFFFF"/>
                </a:solidFill>
              </a14:hiddenFill>
            </a:ext>
          </a:extLst>
        </p:spPr>
      </p:pic>
      <p:pic>
        <p:nvPicPr>
          <p:cNvPr id="13" name="Immagine 12" descr="Immagine che contiene Carattere, Elementi grafici, schermata, grafica&#10;&#10;Il contenuto generato dall'IA potrebbe non essere corretto.">
            <a:extLst>
              <a:ext uri="{FF2B5EF4-FFF2-40B4-BE49-F238E27FC236}">
                <a16:creationId xmlns:a16="http://schemas.microsoft.com/office/drawing/2014/main" id="{41EFC77E-6FD6-FE88-CA43-00DC62CF51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7780" y="488273"/>
            <a:ext cx="2293151" cy="506113"/>
          </a:xfrm>
          <a:prstGeom prst="rect">
            <a:avLst/>
          </a:prstGeom>
        </p:spPr>
      </p:pic>
      <p:pic>
        <p:nvPicPr>
          <p:cNvPr id="1030" name="Picture 6" descr="Partners - H2PORTS">
            <a:extLst>
              <a:ext uri="{FF2B5EF4-FFF2-40B4-BE49-F238E27FC236}">
                <a16:creationId xmlns:a16="http://schemas.microsoft.com/office/drawing/2014/main" id="{50BD1997-D997-F160-98F4-2003D12B249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853" t="8348" r="16718" b="12115"/>
          <a:stretch/>
        </p:blipFill>
        <p:spPr bwMode="auto">
          <a:xfrm>
            <a:off x="5449572" y="210835"/>
            <a:ext cx="1162069" cy="97143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0">
            <a:extLst>
              <a:ext uri="{FF2B5EF4-FFF2-40B4-BE49-F238E27FC236}">
                <a16:creationId xmlns:a16="http://schemas.microsoft.com/office/drawing/2014/main" id="{6F140C6C-651E-0779-243B-E647C15DD64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04669" y="1539051"/>
            <a:ext cx="3313910" cy="711972"/>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descr="Immagine che contiene testo, Carattere, logo, Blu elettrico&#10;&#10;Il contenuto generato dall'IA potrebbe non essere corretto.">
            <a:extLst>
              <a:ext uri="{FF2B5EF4-FFF2-40B4-BE49-F238E27FC236}">
                <a16:creationId xmlns:a16="http://schemas.microsoft.com/office/drawing/2014/main" id="{E1055E8E-DFD0-3EDB-C314-8E2B658853E1}"/>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406593" y="5236473"/>
            <a:ext cx="3390343" cy="711972"/>
          </a:xfrm>
          <a:prstGeom prst="rect">
            <a:avLst/>
          </a:prstGeom>
        </p:spPr>
      </p:pic>
      <p:pic>
        <p:nvPicPr>
          <p:cNvPr id="5" name="Imagem 44" descr="Logotipo&#10;&#10;O conteúdo gerado por IA pode estar incorreto.">
            <a:extLst>
              <a:ext uri="{FF2B5EF4-FFF2-40B4-BE49-F238E27FC236}">
                <a16:creationId xmlns:a16="http://schemas.microsoft.com/office/drawing/2014/main" id="{4A911EA4-8E5E-E2FE-73B0-D23A45AA07B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57749" y="2531731"/>
            <a:ext cx="2447334" cy="1043007"/>
          </a:xfrm>
          <a:prstGeom prst="rect">
            <a:avLst/>
          </a:prstGeom>
        </p:spPr>
      </p:pic>
      <p:pic>
        <p:nvPicPr>
          <p:cNvPr id="7" name="Picture 14" descr="RINA Germany GmbH | vsm">
            <a:extLst>
              <a:ext uri="{FF2B5EF4-FFF2-40B4-BE49-F238E27FC236}">
                <a16:creationId xmlns:a16="http://schemas.microsoft.com/office/drawing/2014/main" id="{93EFC92B-F69E-D84D-E4B6-05ECF500381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9897" y="2650914"/>
            <a:ext cx="1129633" cy="807688"/>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Agrupar 29">
            <a:extLst>
              <a:ext uri="{FF2B5EF4-FFF2-40B4-BE49-F238E27FC236}">
                <a16:creationId xmlns:a16="http://schemas.microsoft.com/office/drawing/2014/main" id="{69FC47A8-77C0-7A89-A6B1-692CEFD0B2FB}"/>
              </a:ext>
            </a:extLst>
          </p:cNvPr>
          <p:cNvGrpSpPr/>
          <p:nvPr/>
        </p:nvGrpSpPr>
        <p:grpSpPr>
          <a:xfrm>
            <a:off x="357780" y="4606978"/>
            <a:ext cx="7648777" cy="1615827"/>
            <a:chOff x="1522137" y="4619980"/>
            <a:chExt cx="7648777" cy="1615827"/>
          </a:xfrm>
        </p:grpSpPr>
        <p:sp>
          <p:nvSpPr>
            <p:cNvPr id="14" name="CasellaDiTesto 13">
              <a:extLst>
                <a:ext uri="{FF2B5EF4-FFF2-40B4-BE49-F238E27FC236}">
                  <a16:creationId xmlns:a16="http://schemas.microsoft.com/office/drawing/2014/main" id="{712E8A83-5F9F-ED5F-47A2-3C968FFAD8B8}"/>
                </a:ext>
              </a:extLst>
            </p:cNvPr>
            <p:cNvSpPr txBox="1"/>
            <p:nvPr/>
          </p:nvSpPr>
          <p:spPr>
            <a:xfrm>
              <a:off x="1882137" y="4619980"/>
              <a:ext cx="7288777" cy="1615827"/>
            </a:xfrm>
            <a:prstGeom prst="rect">
              <a:avLst/>
            </a:prstGeom>
            <a:noFill/>
          </p:spPr>
          <p:txBody>
            <a:bodyPr wrap="square" lIns="91440" tIns="45720" rIns="91440" bIns="45720" rtlCol="0" anchor="t">
              <a:spAutoFit/>
            </a:bodyPr>
            <a:lstStyle/>
            <a:p>
              <a:pPr>
                <a:lnSpc>
                  <a:spcPct val="150000"/>
                </a:lnSpc>
              </a:pPr>
              <a:r>
                <a:rPr lang="it-IT" dirty="0" err="1">
                  <a:solidFill>
                    <a:srgbClr val="3B1642"/>
                  </a:solidFill>
                  <a:cs typeface="Arial"/>
                  <a:hlinkClick r:id="rId11">
                    <a:extLst>
                      <a:ext uri="{A12FA001-AC4F-418D-AE19-62706E023703}">
                        <ahyp:hlinkClr xmlns:ahyp="http://schemas.microsoft.com/office/drawing/2018/hyperlinkcolor" val="tx"/>
                      </a:ext>
                    </a:extLst>
                  </a:hlinkClick>
                </a:rPr>
                <a:t>www.trusteeproject.eu</a:t>
              </a:r>
              <a:endParaRPr lang="pt-BR" dirty="0">
                <a:solidFill>
                  <a:srgbClr val="3B1642"/>
                </a:solidFill>
                <a:ea typeface="Calibri" panose="020F0502020204030204"/>
                <a:cs typeface="Calibri" panose="020F0502020204030204"/>
              </a:endParaRPr>
            </a:p>
            <a:p>
              <a:pPr>
                <a:lnSpc>
                  <a:spcPct val="150000"/>
                </a:lnSpc>
              </a:pPr>
              <a:r>
                <a:rPr lang="it-IT" dirty="0">
                  <a:solidFill>
                    <a:srgbClr val="3B1642"/>
                  </a:solidFill>
                  <a:hlinkClick r:id="rId12">
                    <a:extLst>
                      <a:ext uri="{A12FA001-AC4F-418D-AE19-62706E023703}">
                        <ahyp:hlinkClr xmlns:ahyp="http://schemas.microsoft.com/office/drawing/2018/hyperlinkcolor" val="tx"/>
                      </a:ext>
                    </a:extLst>
                  </a:hlinkClick>
                </a:rPr>
                <a:t>www.linkedin.com/company/trustee-project</a:t>
              </a:r>
              <a:endParaRPr lang="it-IT" dirty="0">
                <a:solidFill>
                  <a:srgbClr val="3B1642"/>
                </a:solidFill>
              </a:endParaRPr>
            </a:p>
            <a:p>
              <a:pPr>
                <a:lnSpc>
                  <a:spcPct val="150000"/>
                </a:lnSpc>
              </a:pPr>
              <a:r>
                <a:rPr lang="it-IT" dirty="0">
                  <a:solidFill>
                    <a:srgbClr val="3B1642"/>
                  </a:solidFill>
                  <a:ea typeface="Calibri"/>
                  <a:cs typeface="Calibri"/>
                </a:rPr>
                <a:t>@</a:t>
              </a:r>
              <a:r>
                <a:rPr lang="it-IT" dirty="0" err="1">
                  <a:solidFill>
                    <a:srgbClr val="3B1642"/>
                  </a:solidFill>
                  <a:cs typeface="Arial"/>
                </a:rPr>
                <a:t>Project_TRUSTEE</a:t>
              </a:r>
              <a:r>
                <a:rPr lang="it-IT" dirty="0">
                  <a:solidFill>
                    <a:srgbClr val="3B1642"/>
                  </a:solidFill>
                  <a:cs typeface="Arial"/>
                </a:rPr>
                <a:t>          </a:t>
              </a:r>
              <a:r>
                <a:rPr lang="it-IT" dirty="0">
                  <a:solidFill>
                    <a:srgbClr val="3B1642"/>
                  </a:solidFill>
                </a:rPr>
                <a:t>@</a:t>
              </a:r>
              <a:r>
                <a:rPr lang="it-IT" dirty="0" err="1">
                  <a:solidFill>
                    <a:srgbClr val="3B1642"/>
                  </a:solidFill>
                  <a:cs typeface="Arial"/>
                </a:rPr>
                <a:t>project_trustee</a:t>
              </a:r>
              <a:r>
                <a:rPr lang="it-IT" dirty="0">
                  <a:solidFill>
                    <a:srgbClr val="3B1642"/>
                  </a:solidFill>
                </a:rPr>
                <a:t>    </a:t>
              </a:r>
              <a:endParaRPr lang="pt-BR" dirty="0">
                <a:solidFill>
                  <a:srgbClr val="3B1642"/>
                </a:solidFill>
                <a:ea typeface="Calibri"/>
                <a:cs typeface="Calibri"/>
              </a:endParaRPr>
            </a:p>
            <a:p>
              <a:endParaRPr lang="pt-BR" dirty="0"/>
            </a:p>
          </p:txBody>
        </p:sp>
        <p:pic>
          <p:nvPicPr>
            <p:cNvPr id="15" name="Imagem 22" descr="Ícone&#10;&#10;O conteúdo gerado por IA pode estar incorreto.">
              <a:extLst>
                <a:ext uri="{FF2B5EF4-FFF2-40B4-BE49-F238E27FC236}">
                  <a16:creationId xmlns:a16="http://schemas.microsoft.com/office/drawing/2014/main" id="{674D4A1F-C3FE-FE24-0518-E3387BADF51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522137" y="4694646"/>
              <a:ext cx="360000" cy="360000"/>
            </a:xfrm>
            <a:prstGeom prst="rect">
              <a:avLst/>
            </a:prstGeom>
          </p:spPr>
        </p:pic>
        <p:pic>
          <p:nvPicPr>
            <p:cNvPr id="16" name="Imagem 24" descr="Ícone&#10;&#10;O conteúdo gerado por IA pode estar incorreto.">
              <a:extLst>
                <a:ext uri="{FF2B5EF4-FFF2-40B4-BE49-F238E27FC236}">
                  <a16:creationId xmlns:a16="http://schemas.microsoft.com/office/drawing/2014/main" id="{4443C06A-314A-3BC5-3329-4D130092B29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522137" y="5102528"/>
              <a:ext cx="360000" cy="360000"/>
            </a:xfrm>
            <a:prstGeom prst="rect">
              <a:avLst/>
            </a:prstGeom>
          </p:spPr>
        </p:pic>
        <p:pic>
          <p:nvPicPr>
            <p:cNvPr id="17" name="Imagem 26" descr="Ícone&#10;&#10;O conteúdo gerado por IA pode estar incorreto.">
              <a:extLst>
                <a:ext uri="{FF2B5EF4-FFF2-40B4-BE49-F238E27FC236}">
                  <a16:creationId xmlns:a16="http://schemas.microsoft.com/office/drawing/2014/main" id="{4149ACC3-8D92-DE63-428B-A395174EEC7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881608" y="5510410"/>
              <a:ext cx="360000" cy="360000"/>
            </a:xfrm>
            <a:prstGeom prst="rect">
              <a:avLst/>
            </a:prstGeom>
          </p:spPr>
        </p:pic>
        <p:pic>
          <p:nvPicPr>
            <p:cNvPr id="18" name="Imagem 28" descr="Ícone&#10;&#10;O conteúdo gerado por IA pode estar incorreto.">
              <a:extLst>
                <a:ext uri="{FF2B5EF4-FFF2-40B4-BE49-F238E27FC236}">
                  <a16:creationId xmlns:a16="http://schemas.microsoft.com/office/drawing/2014/main" id="{14C72B54-1629-CE86-5001-3FEDC888AE2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522137" y="5510410"/>
              <a:ext cx="360000" cy="360000"/>
            </a:xfrm>
            <a:prstGeom prst="rect">
              <a:avLst/>
            </a:prstGeom>
          </p:spPr>
        </p:pic>
      </p:grpSp>
    </p:spTree>
    <p:extLst>
      <p:ext uri="{BB962C8B-B14F-4D97-AF65-F5344CB8AC3E}">
        <p14:creationId xmlns:p14="http://schemas.microsoft.com/office/powerpoint/2010/main" val="2644286142"/>
      </p:ext>
    </p:extLst>
  </p:cSld>
  <p:clrMapOvr>
    <a:masterClrMapping/>
  </p:clrMapOvr>
</p:sld>
</file>

<file path=ppt/theme/theme1.xml><?xml version="1.0" encoding="utf-8"?>
<a:theme xmlns:a="http://schemas.openxmlformats.org/drawingml/2006/main" name="Tema di Office">
  <a:themeElements>
    <a:clrScheme name="Personalizzato 1">
      <a:dk1>
        <a:srgbClr val="3B1642"/>
      </a:dk1>
      <a:lt1>
        <a:srgbClr val="EAFAF8"/>
      </a:lt1>
      <a:dk2>
        <a:srgbClr val="3B1642"/>
      </a:dk2>
      <a:lt2>
        <a:srgbClr val="EAFAF8"/>
      </a:lt2>
      <a:accent1>
        <a:srgbClr val="24A3CE"/>
      </a:accent1>
      <a:accent2>
        <a:srgbClr val="1FD2B3"/>
      </a:accent2>
      <a:accent3>
        <a:srgbClr val="AFFE9D"/>
      </a:accent3>
      <a:accent4>
        <a:srgbClr val="125168"/>
      </a:accent4>
      <a:accent5>
        <a:srgbClr val="1FD2B3"/>
      </a:accent5>
      <a:accent6>
        <a:srgbClr val="EAFAF8"/>
      </a:accent6>
      <a:hlink>
        <a:srgbClr val="24A3CE"/>
      </a:hlink>
      <a:folHlink>
        <a:srgbClr val="125168"/>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TotalTime>
  <Words>1801</Words>
  <Application>Microsoft Macintosh PowerPoint</Application>
  <PresentationFormat>Widescreen</PresentationFormat>
  <Paragraphs>173</Paragraphs>
  <Slides>11</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Calibri</vt:lpstr>
      <vt:lpstr>Tema di Office</vt:lpstr>
      <vt:lpstr>Stakeholders Survey First Insights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INTERESTED IN CONTRIBUTING TO THE DISCUSSION?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Gabriella Duca</dc:creator>
  <cp:lastModifiedBy>Maria Vittoria Gargiulo</cp:lastModifiedBy>
  <cp:revision>5</cp:revision>
  <dcterms:created xsi:type="dcterms:W3CDTF">2025-05-08T19:47:33Z</dcterms:created>
  <dcterms:modified xsi:type="dcterms:W3CDTF">2026-09-14T09:05:06Z</dcterms:modified>
</cp:coreProperties>
</file>