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75" r:id="rId5"/>
    <p:sldId id="276" r:id="rId6"/>
    <p:sldId id="268" r:id="rId7"/>
    <p:sldId id="259" r:id="rId8"/>
    <p:sldId id="260" r:id="rId9"/>
    <p:sldId id="267" r:id="rId10"/>
    <p:sldId id="261" r:id="rId11"/>
    <p:sldId id="262" r:id="rId12"/>
    <p:sldId id="263" r:id="rId13"/>
    <p:sldId id="264" r:id="rId14"/>
    <p:sldId id="265" r:id="rId15"/>
    <p:sldId id="266" r:id="rId16"/>
    <p:sldId id="269" r:id="rId17"/>
    <p:sldId id="270" r:id="rId18"/>
    <p:sldId id="271" r:id="rId19"/>
    <p:sldId id="272" r:id="rId20"/>
    <p:sldId id="273"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3" d="100"/>
          <a:sy n="63" d="100"/>
        </p:scale>
        <p:origin x="70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7412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Frame the intervention as a bridge between the initial use-case definition and the comparative technical integration work. Emphasise that the purpose is not to select one universal fuel, but to discuss how different vessel segments can transition across two time horizons: a near-term 2030 phase and a long-term 2050 phase.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set expectations: this is a discussion-oriented contribution, not a final engineering design. The three questions anchor the narrative: the logic of the two time horizons, the segmentation across vessel use cases, and the opportunities and barriers that need stakeholder validation.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logic of the TRUSTEE workflow. Each use case is not only a ship type: it combines a reference vessel, an operational scenario and a technology set. This is essential because a technology that works for one segment can be unsuitable for another due to energy demand, port calls, safety zones or retrofit margins.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90495-C125-4005-A44A-530D16A90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639990-12D7-54C7-59C9-5EC5466A4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8BC1EF-812E-3E9B-6864-58D813A2829D}"/>
              </a:ext>
            </a:extLst>
          </p:cNvPr>
          <p:cNvSpPr>
            <a:spLocks noGrp="1"/>
          </p:cNvSpPr>
          <p:nvPr>
            <p:ph type="body" idx="1"/>
          </p:nvPr>
        </p:nvSpPr>
        <p:spPr/>
        <p:txBody>
          <a:bodyPr/>
          <a:lstStyle/>
          <a:p>
            <a:r>
              <a:rPr lang="en-US" dirty="0"/>
              <a:t>Explain the logic of the TRUSTEE workflow. Each use case is not only a ship type: it combines a reference vessel, an operational scenario and a technology set. This is essential because a technology that works for one segment can be unsuitable for another due to energy demand, port calls, safety zones or retrofit margins.</a:t>
            </a:r>
          </a:p>
        </p:txBody>
      </p:sp>
      <p:sp>
        <p:nvSpPr>
          <p:cNvPr id="4" name="Slide Number Placeholder 3">
            <a:extLst>
              <a:ext uri="{FF2B5EF4-FFF2-40B4-BE49-F238E27FC236}">
                <a16:creationId xmlns:a16="http://schemas.microsoft.com/office/drawing/2014/main" id="{3C4765AB-7FB5-7418-D520-60389A944448}"/>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4212215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D1416-1A5C-35CB-5720-E0CCAE3AAF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94F0A8-B36A-81F4-9E02-C33555706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7C351-5DD6-0307-9785-98DA00CE0CE6}"/>
              </a:ext>
            </a:extLst>
          </p:cNvPr>
          <p:cNvSpPr>
            <a:spLocks noGrp="1"/>
          </p:cNvSpPr>
          <p:nvPr>
            <p:ph type="body" idx="1"/>
          </p:nvPr>
        </p:nvSpPr>
        <p:spPr/>
        <p:txBody>
          <a:bodyPr/>
          <a:lstStyle/>
          <a:p>
            <a:r>
              <a:rPr lang="en-US" dirty="0"/>
              <a:t>Explain the logic of the TRUSTEE workflow. Each use case is not only a ship type: it combines a reference vessel, an operational scenario and a technology set. This is essential because a technology that works for one segment can be unsuitable for another due to energy demand, port calls, safety zones or retrofit margins.</a:t>
            </a:r>
          </a:p>
        </p:txBody>
      </p:sp>
      <p:sp>
        <p:nvSpPr>
          <p:cNvPr id="4" name="Slide Number Placeholder 3">
            <a:extLst>
              <a:ext uri="{FF2B5EF4-FFF2-40B4-BE49-F238E27FC236}">
                <a16:creationId xmlns:a16="http://schemas.microsoft.com/office/drawing/2014/main" id="{BC43058D-A4D2-A180-E060-D1F9E278667A}"/>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619086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 2030/2050 projection is not a simple ranking. The same technology can score differently depending on ship type and time horizon. Emission reduction and feasibility are deliberately kept separate to show trade-offs.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2030 horizon should be presented as an evolutionary phase. The priority is not to wait for perfect zero-emission designs, but to reduce emissions quickly on existing assets. This means combining fuels that are deployable in current or adapted engines, efficiency improvements and hybridisation where operational cycles allow it.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the audience from vessel components to system architecture. In 2050, the key technologies are not plug-in retrofits: ammonia, hydrogen and battery-electric pathways require vessel design, energy supply, port operations, safety rules and workforce capabilities to evolve together.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the catalogue as a portfolio, not a menu of isolated components. The main point is that the project assesses how technologies combine into feasible pathways, because fuels need enabling systems and efficiency measures to become deployable architectures.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core slide. Explain the segmentation effect. General cargo and tanker vessels are constrained by range and energy density, so 2030 is mainly combustion-compatible and 2050 shifts toward ammonia or e-methanol. Passenger, inland and special-operation vessels have more predictable patterns, port calls or transient loads, allowing earlier electrification.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UC1 speaker note: emphasise the transition from the 2030 deployable pathway to the 2050 system-level pathway. Stress that the barriers listed are not generic: they derive from the actual operational profile of the use case and will be refined through LCA, LCC and stakeholder validation.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UC2 speaker note: emphasise the transition from the 2030 deployable pathway to the 2050 system-level pathway. Stress that the barriers listed are not generic: they derive from the actual operational profile of the use case and will be refined through LCA, LCC and stakeholder validation.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UC3 speaker note: emphasise the transition from the 2030 deployable pathway to the 2050 system-level pathway. Stress that the barriers listed are not generic: they derive from the actual operational profile of the use case and will be refined through LCA, LCC and stakeholder validation.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UC4 speaker note: emphasise the transition from the 2030 deployable pathway to the 2050 system-level pathway. Stress that the barriers listed are not generic: they derive from the actual operational profile of the use case and will be refined through LCA, LCC and stakeholder validation.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UC5 speaker note: emphasise the transition from the 2030 deployable pathway to the 2050 system-level pathway. Stress that the barriers listed are not generic: they derive from the actual operational profile of the use case and will be refined through LCA, LCC and stakeholder validation.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as a bridge to the following presentation. Make clear that the present contribution gives the technical structure, while LCA and LCC will add quantitative substance. The survey will validate assumptions and capture operator sentiment, especially on barriers and adoption conditions.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this as the positive agenda. Regardless of the primary fuel, energy demand reduction matters. Hull friction control, propulsor optimisation, EMS/PMS and route optimisation are robust because they make every future propulsion pathway smaller, cheaper and easier to integrate.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avoid techno-optimism. Component readiness does not equal route deployability. Ammonia and hydrogen need safety cases, bunkering and crew training; batteries need charging power and grid capacity. These external interfaces can change the practical ranking of technologies.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substantive part by inviting feedback. The key is to validate assumptions, especially where they depend on real route conditions, port capabilities, fuel supply and operating economics. This also links directly to the next analytical tasks in WP2.</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recap: one fuel cannot solve the whole fleet; 2030 is about credible deployment and 2050 about systemic transformation. The audience should leave with the idea that TRUSTEE is building a comparable but segment-sensitive framework for decarbonisation pathways.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AF9F7"/>
        </a:solidFill>
        <a:effectLst/>
      </p:bgPr>
    </p:bg>
    <p:spTree>
      <p:nvGrpSpPr>
        <p:cNvPr id="1" name=""/>
        <p:cNvGrpSpPr/>
        <p:nvPr/>
      </p:nvGrpSpPr>
      <p:grpSpPr>
        <a:xfrm>
          <a:off x="0" y="0"/>
          <a:ext cx="0" cy="0"/>
          <a:chOff x="0" y="0"/>
          <a:chExt cx="0" cy="0"/>
        </a:xfrm>
      </p:grpSpPr>
      <p:pic>
        <p:nvPicPr>
          <p:cNvPr id="2" name="Image 0" descr="/mnt/data/template_media/ppt/media/image2.png"/>
          <p:cNvPicPr>
            <a:picLocks noChangeAspect="1"/>
          </p:cNvPicPr>
          <p:nvPr/>
        </p:nvPicPr>
        <p:blipFill>
          <a:blip r:embed="rId3"/>
          <a:stretch>
            <a:fillRect/>
          </a:stretch>
        </p:blipFill>
        <p:spPr>
          <a:xfrm>
            <a:off x="1005840" y="822960"/>
            <a:ext cx="4297680" cy="822960"/>
          </a:xfrm>
          <a:prstGeom prst="rect">
            <a:avLst/>
          </a:prstGeom>
        </p:spPr>
      </p:pic>
      <p:pic>
        <p:nvPicPr>
          <p:cNvPr id="3" name="Image 1" descr="/mnt/data/template_media/ppt/media/image3.jpg"/>
          <p:cNvPicPr>
            <a:picLocks noChangeAspect="1"/>
          </p:cNvPicPr>
          <p:nvPr/>
        </p:nvPicPr>
        <p:blipFill>
          <a:blip r:embed="rId4"/>
          <a:stretch>
            <a:fillRect/>
          </a:stretch>
        </p:blipFill>
        <p:spPr>
          <a:xfrm>
            <a:off x="411480" y="5212080"/>
            <a:ext cx="1554480" cy="329184"/>
          </a:xfrm>
          <a:prstGeom prst="rect">
            <a:avLst/>
          </a:prstGeom>
        </p:spPr>
      </p:pic>
      <p:sp>
        <p:nvSpPr>
          <p:cNvPr id="4" name="Text 0"/>
          <p:cNvSpPr/>
          <p:nvPr/>
        </p:nvSpPr>
        <p:spPr>
          <a:xfrm>
            <a:off x="411480" y="5623560"/>
            <a:ext cx="3383280" cy="457200"/>
          </a:xfrm>
          <a:prstGeom prst="rect">
            <a:avLst/>
          </a:prstGeom>
          <a:noFill/>
          <a:ln/>
        </p:spPr>
        <p:txBody>
          <a:bodyPr wrap="square" lIns="0" tIns="0" rIns="0" bIns="0" rtlCol="0" anchor="ctr"/>
          <a:lstStyle/>
          <a:p>
            <a:pPr marL="0" indent="0">
              <a:buNone/>
            </a:pPr>
            <a:r>
              <a:rPr lang="en-US" sz="700" i="1" dirty="0">
                <a:solidFill>
                  <a:srgbClr val="12364A"/>
                </a:solidFill>
              </a:rPr>
              <a:t>This project has received funding from the European Union’s Horizon Europe Program under Grant Agreement 101192328</a:t>
            </a:r>
            <a:endParaRPr lang="en-US" sz="700" dirty="0"/>
          </a:p>
        </p:txBody>
      </p:sp>
      <p:pic>
        <p:nvPicPr>
          <p:cNvPr id="5" name="Image 2" descr="/mnt/data/template_media/ppt/media/image4.jpg"/>
          <p:cNvPicPr>
            <a:picLocks noChangeAspect="1"/>
          </p:cNvPicPr>
          <p:nvPr/>
        </p:nvPicPr>
        <p:blipFill>
          <a:blip r:embed="rId5"/>
          <a:srcRect l="8000" r="25045"/>
          <a:stretch/>
        </p:blipFill>
        <p:spPr>
          <a:xfrm>
            <a:off x="8613648" y="0"/>
            <a:ext cx="3547872" cy="6858000"/>
          </a:xfrm>
          <a:prstGeom prst="rect">
            <a:avLst/>
          </a:prstGeom>
        </p:spPr>
      </p:pic>
      <p:sp>
        <p:nvSpPr>
          <p:cNvPr id="6" name="Shape 1"/>
          <p:cNvSpPr/>
          <p:nvPr/>
        </p:nvSpPr>
        <p:spPr>
          <a:xfrm>
            <a:off x="1005840" y="1828800"/>
            <a:ext cx="6263640" cy="0"/>
          </a:xfrm>
          <a:prstGeom prst="line">
            <a:avLst/>
          </a:prstGeom>
          <a:noFill/>
          <a:ln w="25400">
            <a:solidFill>
              <a:srgbClr val="00B8A9"/>
            </a:solidFill>
            <a:prstDash val="solid"/>
          </a:ln>
        </p:spPr>
        <p:txBody>
          <a:bodyPr/>
          <a:lstStyle/>
          <a:p>
            <a:endParaRPr/>
          </a:p>
        </p:txBody>
      </p:sp>
      <p:sp>
        <p:nvSpPr>
          <p:cNvPr id="7" name="Text 2"/>
          <p:cNvSpPr/>
          <p:nvPr/>
        </p:nvSpPr>
        <p:spPr>
          <a:xfrm>
            <a:off x="1005840" y="2057400"/>
            <a:ext cx="6949440" cy="475488"/>
          </a:xfrm>
          <a:prstGeom prst="rect">
            <a:avLst/>
          </a:prstGeom>
          <a:noFill/>
          <a:ln/>
        </p:spPr>
        <p:txBody>
          <a:bodyPr wrap="square" lIns="0" tIns="0" rIns="0" bIns="0" rtlCol="0" anchor="ctr">
            <a:normAutofit/>
          </a:bodyPr>
          <a:lstStyle/>
          <a:p>
            <a:pPr marL="0" indent="0">
              <a:buNone/>
            </a:pPr>
            <a:r>
              <a:rPr lang="en-US" sz="2500" b="1" dirty="0">
                <a:solidFill>
                  <a:srgbClr val="007D88"/>
                </a:solidFill>
              </a:rPr>
              <a:t>Looking at 2030 and 2050</a:t>
            </a:r>
            <a:endParaRPr lang="en-US" sz="2500" dirty="0"/>
          </a:p>
        </p:txBody>
      </p:sp>
      <p:sp>
        <p:nvSpPr>
          <p:cNvPr id="8" name="Text 3"/>
          <p:cNvSpPr/>
          <p:nvPr/>
        </p:nvSpPr>
        <p:spPr>
          <a:xfrm>
            <a:off x="1005840" y="2697480"/>
            <a:ext cx="6812280" cy="1143000"/>
          </a:xfrm>
          <a:prstGeom prst="rect">
            <a:avLst/>
          </a:prstGeom>
          <a:noFill/>
          <a:ln/>
        </p:spPr>
        <p:txBody>
          <a:bodyPr wrap="square" lIns="0" tIns="0" rIns="0" bIns="0" rtlCol="0" anchor="ctr">
            <a:normAutofit/>
          </a:bodyPr>
          <a:lstStyle/>
          <a:p>
            <a:pPr marL="0" indent="0">
              <a:buNone/>
            </a:pPr>
            <a:r>
              <a:rPr lang="en-US" sz="2200" dirty="0">
                <a:solidFill>
                  <a:srgbClr val="12364A"/>
                </a:solidFill>
              </a:rPr>
              <a:t>Discussion of possible transition pathways across the two time horizons, including opportunities, risks and barriers.</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What we’ll be talking about today</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731520" y="1869188"/>
            <a:ext cx="640080" cy="594360"/>
          </a:xfrm>
          <a:prstGeom prst="rect">
            <a:avLst/>
          </a:prstGeom>
          <a:noFill/>
          <a:ln/>
        </p:spPr>
        <p:txBody>
          <a:bodyPr wrap="square" lIns="0" tIns="0" rIns="0" bIns="0" rtlCol="0" anchor="ctr"/>
          <a:lstStyle/>
          <a:p>
            <a:pPr marL="0" indent="0" algn="ctr">
              <a:buNone/>
            </a:pPr>
            <a:r>
              <a:rPr lang="en-US" sz="3600" b="1" dirty="0">
                <a:solidFill>
                  <a:srgbClr val="007D88"/>
                </a:solidFill>
              </a:rPr>
              <a:t>01</a:t>
            </a:r>
            <a:endParaRPr lang="en-US" sz="3600" dirty="0"/>
          </a:p>
        </p:txBody>
      </p:sp>
      <p:sp>
        <p:nvSpPr>
          <p:cNvPr id="8" name="Text 6"/>
          <p:cNvSpPr/>
          <p:nvPr/>
        </p:nvSpPr>
        <p:spPr>
          <a:xfrm>
            <a:off x="1767332" y="1941068"/>
            <a:ext cx="6165088" cy="475488"/>
          </a:xfrm>
          <a:prstGeom prst="rect">
            <a:avLst/>
          </a:prstGeom>
          <a:noFill/>
          <a:ln/>
        </p:spPr>
        <p:txBody>
          <a:bodyPr wrap="square" lIns="0" tIns="0" rIns="0" bIns="0" rtlCol="0" anchor="ctr">
            <a:noAutofit/>
          </a:bodyPr>
          <a:lstStyle/>
          <a:p>
            <a:pPr marL="0" indent="0">
              <a:buNone/>
            </a:pPr>
            <a:r>
              <a:rPr lang="en-US" sz="2400" b="1" dirty="0">
                <a:solidFill>
                  <a:srgbClr val="12364A"/>
                </a:solidFill>
              </a:rPr>
              <a:t>Why 2030 and 2050 describe two different transition regimes</a:t>
            </a:r>
            <a:endParaRPr lang="en-US" sz="2400" dirty="0"/>
          </a:p>
        </p:txBody>
      </p:sp>
      <p:sp>
        <p:nvSpPr>
          <p:cNvPr id="9" name="Text 7"/>
          <p:cNvSpPr/>
          <p:nvPr/>
        </p:nvSpPr>
        <p:spPr>
          <a:xfrm>
            <a:off x="731520" y="3174493"/>
            <a:ext cx="640080" cy="594360"/>
          </a:xfrm>
          <a:prstGeom prst="rect">
            <a:avLst/>
          </a:prstGeom>
          <a:noFill/>
          <a:ln/>
        </p:spPr>
        <p:txBody>
          <a:bodyPr wrap="square" lIns="0" tIns="0" rIns="0" bIns="0" rtlCol="0" anchor="ctr"/>
          <a:lstStyle/>
          <a:p>
            <a:pPr marL="0" indent="0" algn="ctr">
              <a:buNone/>
            </a:pPr>
            <a:r>
              <a:rPr lang="en-US" sz="3600" b="1" dirty="0">
                <a:solidFill>
                  <a:srgbClr val="1F77B4"/>
                </a:solidFill>
              </a:rPr>
              <a:t>02</a:t>
            </a:r>
            <a:endParaRPr lang="en-US" sz="3600" dirty="0"/>
          </a:p>
        </p:txBody>
      </p:sp>
      <p:sp>
        <p:nvSpPr>
          <p:cNvPr id="10" name="Text 8"/>
          <p:cNvSpPr/>
          <p:nvPr/>
        </p:nvSpPr>
        <p:spPr>
          <a:xfrm>
            <a:off x="1787906" y="3282696"/>
            <a:ext cx="5819648" cy="475488"/>
          </a:xfrm>
          <a:prstGeom prst="rect">
            <a:avLst/>
          </a:prstGeom>
          <a:noFill/>
          <a:ln/>
        </p:spPr>
        <p:txBody>
          <a:bodyPr wrap="square" lIns="0" tIns="0" rIns="0" bIns="0" rtlCol="0" anchor="ctr">
            <a:noAutofit/>
          </a:bodyPr>
          <a:lstStyle/>
          <a:p>
            <a:pPr marL="0" indent="0">
              <a:buNone/>
            </a:pPr>
            <a:r>
              <a:rPr lang="en-US" sz="2400" b="1" dirty="0">
                <a:solidFill>
                  <a:srgbClr val="12364A"/>
                </a:solidFill>
              </a:rPr>
              <a:t>How the five TRUSTEE use cases translate into segment-specific pathways</a:t>
            </a:r>
            <a:endParaRPr lang="en-US" sz="2400" dirty="0"/>
          </a:p>
        </p:txBody>
      </p:sp>
      <p:sp>
        <p:nvSpPr>
          <p:cNvPr id="11" name="Text 9"/>
          <p:cNvSpPr/>
          <p:nvPr/>
        </p:nvSpPr>
        <p:spPr>
          <a:xfrm>
            <a:off x="731520" y="4663441"/>
            <a:ext cx="640080" cy="594360"/>
          </a:xfrm>
          <a:prstGeom prst="rect">
            <a:avLst/>
          </a:prstGeom>
          <a:noFill/>
          <a:ln/>
        </p:spPr>
        <p:txBody>
          <a:bodyPr wrap="square" lIns="0" tIns="0" rIns="0" bIns="0" rtlCol="0" anchor="ctr"/>
          <a:lstStyle/>
          <a:p>
            <a:pPr marL="0" indent="0" algn="ctr">
              <a:buNone/>
            </a:pPr>
            <a:r>
              <a:rPr lang="en-US" sz="3600" b="1" dirty="0">
                <a:solidFill>
                  <a:srgbClr val="F28C28"/>
                </a:solidFill>
              </a:rPr>
              <a:t>03</a:t>
            </a:r>
            <a:endParaRPr lang="en-US" sz="3600" dirty="0"/>
          </a:p>
        </p:txBody>
      </p:sp>
      <p:sp>
        <p:nvSpPr>
          <p:cNvPr id="12" name="Text 10"/>
          <p:cNvSpPr/>
          <p:nvPr/>
        </p:nvSpPr>
        <p:spPr>
          <a:xfrm>
            <a:off x="1787906" y="4779264"/>
            <a:ext cx="5819648" cy="475488"/>
          </a:xfrm>
          <a:prstGeom prst="rect">
            <a:avLst/>
          </a:prstGeom>
          <a:noFill/>
          <a:ln/>
        </p:spPr>
        <p:txBody>
          <a:bodyPr wrap="square" lIns="0" tIns="0" rIns="0" bIns="0" rtlCol="0" anchor="ctr">
            <a:noAutofit/>
          </a:bodyPr>
          <a:lstStyle/>
          <a:p>
            <a:pPr marL="0" indent="0">
              <a:buNone/>
            </a:pPr>
            <a:r>
              <a:rPr lang="en-US" sz="2400" b="1" dirty="0">
                <a:solidFill>
                  <a:srgbClr val="12364A"/>
                </a:solidFill>
              </a:rPr>
              <a:t>Which opportunities can be captured now and which risks must be managed</a:t>
            </a:r>
            <a:endParaRPr lang="en-US" sz="2400" dirty="0"/>
          </a:p>
        </p:txBody>
      </p:sp>
      <p:pic>
        <p:nvPicPr>
          <p:cNvPr id="13" name="Image 0" descr="/mnt/data/template_media/ppt/media/image1.png"/>
          <p:cNvPicPr>
            <a:picLocks noChangeAspect="1"/>
          </p:cNvPicPr>
          <p:nvPr/>
        </p:nvPicPr>
        <p:blipFill>
          <a:blip r:embed="rId3"/>
          <a:stretch>
            <a:fillRect/>
          </a:stretch>
        </p:blipFill>
        <p:spPr>
          <a:xfrm>
            <a:off x="7932420" y="1097280"/>
            <a:ext cx="3794760" cy="566928"/>
          </a:xfrm>
          <a:prstGeom prst="rect">
            <a:avLst/>
          </a:prstGeom>
        </p:spPr>
      </p:pic>
      <p:sp>
        <p:nvSpPr>
          <p:cNvPr id="14" name="Text 11"/>
          <p:cNvSpPr/>
          <p:nvPr/>
        </p:nvSpPr>
        <p:spPr>
          <a:xfrm>
            <a:off x="8023860" y="3854197"/>
            <a:ext cx="3611880" cy="1051560"/>
          </a:xfrm>
          <a:prstGeom prst="rect">
            <a:avLst/>
          </a:prstGeom>
          <a:noFill/>
          <a:ln/>
        </p:spPr>
        <p:txBody>
          <a:bodyPr wrap="square" lIns="0" tIns="0" rIns="0" bIns="0" rtlCol="0" anchor="ctr">
            <a:normAutofit/>
          </a:bodyPr>
          <a:lstStyle/>
          <a:p>
            <a:pPr marL="0" indent="0" algn="ctr">
              <a:buNone/>
            </a:pPr>
            <a:r>
              <a:rPr lang="en-US" sz="2300" b="1" dirty="0">
                <a:solidFill>
                  <a:srgbClr val="007D88"/>
                </a:solidFill>
              </a:rPr>
              <a:t>From use cases</a:t>
            </a:r>
            <a:endParaRPr lang="en-US" sz="2300" dirty="0"/>
          </a:p>
          <a:p>
            <a:pPr marL="0" indent="0" algn="ctr">
              <a:buNone/>
            </a:pPr>
            <a:r>
              <a:rPr lang="en-US" sz="2300" b="1" dirty="0">
                <a:solidFill>
                  <a:srgbClr val="007D88"/>
                </a:solidFill>
              </a:rPr>
              <a:t>to transition pathways</a:t>
            </a:r>
            <a:endParaRPr lang="en-US" sz="2300" dirty="0"/>
          </a:p>
        </p:txBody>
      </p:sp>
      <p:sp>
        <p:nvSpPr>
          <p:cNvPr id="15" name="Shape 12"/>
          <p:cNvSpPr/>
          <p:nvPr/>
        </p:nvSpPr>
        <p:spPr>
          <a:xfrm>
            <a:off x="8229600" y="4851400"/>
            <a:ext cx="3291840" cy="0"/>
          </a:xfrm>
          <a:prstGeom prst="line">
            <a:avLst/>
          </a:prstGeom>
          <a:noFill/>
          <a:ln w="19050">
            <a:solidFill>
              <a:srgbClr val="00B8A9"/>
            </a:solidFill>
            <a:prstDash val="solid"/>
          </a:ln>
        </p:spPr>
        <p:txBody>
          <a:bodyPr/>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The analytical bridge: use cases → pathways</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58368" y="1082547"/>
            <a:ext cx="2423160" cy="502920"/>
          </a:xfrm>
          <a:prstGeom prst="rect">
            <a:avLst/>
          </a:prstGeom>
          <a:solidFill>
            <a:srgbClr val="007D88"/>
          </a:solidFill>
          <a:ln/>
        </p:spPr>
        <p:txBody>
          <a:bodyPr wrap="square" rtlCol="0" anchor="ctr">
            <a:noAutofit/>
          </a:bodyPr>
          <a:lstStyle/>
          <a:p>
            <a:pPr marL="0" indent="0" algn="ctr">
              <a:buNone/>
            </a:pPr>
            <a:r>
              <a:rPr lang="en-US" sz="1600" b="1" dirty="0">
                <a:solidFill>
                  <a:srgbClr val="FFFFFF"/>
                </a:solidFill>
              </a:rPr>
              <a:t>Representative vessel</a:t>
            </a:r>
            <a:endParaRPr lang="en-US" sz="1600" dirty="0"/>
          </a:p>
          <a:p>
            <a:pPr marL="0" indent="0" algn="ctr">
              <a:buNone/>
            </a:pPr>
            <a:r>
              <a:rPr lang="en-US" sz="1600" b="1" dirty="0">
                <a:solidFill>
                  <a:srgbClr val="FFFFFF"/>
                </a:solidFill>
              </a:rPr>
              <a:t>configuration</a:t>
            </a:r>
            <a:endParaRPr lang="en-US" sz="1600" dirty="0"/>
          </a:p>
        </p:txBody>
      </p:sp>
      <p:sp>
        <p:nvSpPr>
          <p:cNvPr id="8" name="Text 6"/>
          <p:cNvSpPr/>
          <p:nvPr/>
        </p:nvSpPr>
        <p:spPr>
          <a:xfrm>
            <a:off x="3456432" y="1082547"/>
            <a:ext cx="2423160" cy="502920"/>
          </a:xfrm>
          <a:prstGeom prst="rect">
            <a:avLst/>
          </a:prstGeom>
          <a:solidFill>
            <a:srgbClr val="1F77B4"/>
          </a:solidFill>
          <a:ln/>
        </p:spPr>
        <p:txBody>
          <a:bodyPr wrap="square" rtlCol="0" anchor="ctr">
            <a:noAutofit/>
          </a:bodyPr>
          <a:lstStyle/>
          <a:p>
            <a:pPr marL="0" indent="0" algn="ctr">
              <a:buNone/>
            </a:pPr>
            <a:r>
              <a:rPr lang="en-US" sz="1600" b="1" dirty="0">
                <a:solidFill>
                  <a:srgbClr val="FFFFFF"/>
                </a:solidFill>
              </a:rPr>
              <a:t>Operational scenario</a:t>
            </a:r>
            <a:endParaRPr lang="en-US" sz="1600" dirty="0"/>
          </a:p>
          <a:p>
            <a:pPr marL="0" indent="0" algn="ctr">
              <a:buNone/>
            </a:pPr>
            <a:r>
              <a:rPr lang="en-US" sz="1600" b="1" dirty="0">
                <a:solidFill>
                  <a:srgbClr val="FFFFFF"/>
                </a:solidFill>
              </a:rPr>
              <a:t>&amp; mission profile</a:t>
            </a:r>
            <a:endParaRPr lang="en-US" sz="1600" dirty="0"/>
          </a:p>
        </p:txBody>
      </p:sp>
      <p:sp>
        <p:nvSpPr>
          <p:cNvPr id="9" name="Text 7"/>
          <p:cNvSpPr/>
          <p:nvPr/>
        </p:nvSpPr>
        <p:spPr>
          <a:xfrm>
            <a:off x="6254496" y="1082547"/>
            <a:ext cx="2423160" cy="502920"/>
          </a:xfrm>
          <a:prstGeom prst="rect">
            <a:avLst/>
          </a:prstGeom>
          <a:solidFill>
            <a:srgbClr val="F28C28"/>
          </a:solidFill>
          <a:ln/>
        </p:spPr>
        <p:txBody>
          <a:bodyPr wrap="square" rtlCol="0" anchor="ctr">
            <a:noAutofit/>
          </a:bodyPr>
          <a:lstStyle/>
          <a:p>
            <a:pPr marL="0" indent="0" algn="ctr">
              <a:buNone/>
            </a:pPr>
            <a:r>
              <a:rPr lang="en-US" sz="1600" b="1" dirty="0">
                <a:solidFill>
                  <a:srgbClr val="FFFFFF"/>
                </a:solidFill>
              </a:rPr>
              <a:t>Technology portfolio</a:t>
            </a:r>
            <a:endParaRPr lang="en-US" sz="1600" dirty="0"/>
          </a:p>
          <a:p>
            <a:pPr marL="0" indent="0" algn="ctr">
              <a:buNone/>
            </a:pPr>
            <a:r>
              <a:rPr lang="en-US" sz="1600" b="1" dirty="0">
                <a:solidFill>
                  <a:srgbClr val="FFFFFF"/>
                </a:solidFill>
              </a:rPr>
              <a:t>&amp; integration logic</a:t>
            </a:r>
            <a:endParaRPr lang="en-US" sz="1600" dirty="0"/>
          </a:p>
        </p:txBody>
      </p:sp>
      <p:sp>
        <p:nvSpPr>
          <p:cNvPr id="10" name="Text 8"/>
          <p:cNvSpPr/>
          <p:nvPr/>
        </p:nvSpPr>
        <p:spPr>
          <a:xfrm>
            <a:off x="9052560" y="1082547"/>
            <a:ext cx="2423160" cy="502920"/>
          </a:xfrm>
          <a:prstGeom prst="rect">
            <a:avLst/>
          </a:prstGeom>
          <a:solidFill>
            <a:srgbClr val="3A153E"/>
          </a:solidFill>
          <a:ln/>
        </p:spPr>
        <p:txBody>
          <a:bodyPr wrap="square" rtlCol="0" anchor="ctr">
            <a:normAutofit fontScale="92500" lnSpcReduction="20000"/>
          </a:bodyPr>
          <a:lstStyle/>
          <a:p>
            <a:pPr marL="0" indent="0" algn="ctr">
              <a:buNone/>
            </a:pPr>
            <a:r>
              <a:rPr lang="en-US" sz="1600" b="1" dirty="0">
                <a:solidFill>
                  <a:srgbClr val="FFFFFF"/>
                </a:solidFill>
              </a:rPr>
              <a:t>Transition pathway</a:t>
            </a:r>
            <a:endParaRPr lang="en-US" sz="1600" dirty="0"/>
          </a:p>
          <a:p>
            <a:pPr marL="0" indent="0" algn="ctr">
              <a:buNone/>
            </a:pPr>
            <a:r>
              <a:rPr lang="en-US" sz="1600" b="1" dirty="0">
                <a:solidFill>
                  <a:srgbClr val="FFFFFF"/>
                </a:solidFill>
              </a:rPr>
              <a:t>for 2030 / 2050</a:t>
            </a:r>
            <a:endParaRPr lang="en-US" sz="1600" dirty="0"/>
          </a:p>
        </p:txBody>
      </p:sp>
      <p:sp>
        <p:nvSpPr>
          <p:cNvPr id="11" name="Shape 9"/>
          <p:cNvSpPr/>
          <p:nvPr/>
        </p:nvSpPr>
        <p:spPr>
          <a:xfrm>
            <a:off x="3154680" y="1329435"/>
            <a:ext cx="274320" cy="0"/>
          </a:xfrm>
          <a:prstGeom prst="line">
            <a:avLst/>
          </a:prstGeom>
          <a:noFill/>
          <a:ln w="19050">
            <a:solidFill>
              <a:srgbClr val="667085"/>
            </a:solidFill>
            <a:prstDash val="solid"/>
            <a:headEnd type="none"/>
            <a:tailEnd type="triangle"/>
          </a:ln>
        </p:spPr>
        <p:txBody>
          <a:bodyPr/>
          <a:lstStyle/>
          <a:p>
            <a:endParaRPr/>
          </a:p>
        </p:txBody>
      </p:sp>
      <p:sp>
        <p:nvSpPr>
          <p:cNvPr id="12" name="Shape 10"/>
          <p:cNvSpPr/>
          <p:nvPr/>
        </p:nvSpPr>
        <p:spPr>
          <a:xfrm>
            <a:off x="5952744" y="1329435"/>
            <a:ext cx="274320" cy="0"/>
          </a:xfrm>
          <a:prstGeom prst="line">
            <a:avLst/>
          </a:prstGeom>
          <a:noFill/>
          <a:ln w="19050">
            <a:solidFill>
              <a:srgbClr val="667085"/>
            </a:solidFill>
            <a:prstDash val="solid"/>
            <a:headEnd type="none"/>
            <a:tailEnd type="triangle"/>
          </a:ln>
        </p:spPr>
        <p:txBody>
          <a:bodyPr/>
          <a:lstStyle/>
          <a:p>
            <a:endParaRPr/>
          </a:p>
        </p:txBody>
      </p:sp>
      <p:sp>
        <p:nvSpPr>
          <p:cNvPr id="13" name="Shape 11"/>
          <p:cNvSpPr/>
          <p:nvPr/>
        </p:nvSpPr>
        <p:spPr>
          <a:xfrm>
            <a:off x="8750808" y="1329435"/>
            <a:ext cx="274320" cy="0"/>
          </a:xfrm>
          <a:prstGeom prst="line">
            <a:avLst/>
          </a:prstGeom>
          <a:noFill/>
          <a:ln w="19050">
            <a:solidFill>
              <a:srgbClr val="667085"/>
            </a:solidFill>
            <a:prstDash val="solid"/>
            <a:headEnd type="none"/>
            <a:tailEnd type="triangle"/>
          </a:ln>
        </p:spPr>
        <p:txBody>
          <a:bodyPr/>
          <a:lstStyle/>
          <a:p>
            <a:endParaRPr/>
          </a:p>
        </p:txBody>
      </p:sp>
      <p:sp>
        <p:nvSpPr>
          <p:cNvPr id="14" name="Text 12"/>
          <p:cNvSpPr/>
          <p:nvPr/>
        </p:nvSpPr>
        <p:spPr>
          <a:xfrm>
            <a:off x="685800" y="1918205"/>
            <a:ext cx="10698480" cy="566928"/>
          </a:xfrm>
          <a:prstGeom prst="rect">
            <a:avLst/>
          </a:prstGeom>
          <a:noFill/>
          <a:ln/>
        </p:spPr>
        <p:txBody>
          <a:bodyPr wrap="square" lIns="0" tIns="0" rIns="0" bIns="0" rtlCol="0" anchor="ctr">
            <a:normAutofit/>
          </a:bodyPr>
          <a:lstStyle/>
          <a:p>
            <a:pPr marL="0" indent="0" algn="ctr">
              <a:buNone/>
            </a:pPr>
            <a:r>
              <a:rPr lang="en-US" sz="1800" b="1" dirty="0">
                <a:solidFill>
                  <a:srgbClr val="12364A"/>
                </a:solidFill>
              </a:rPr>
              <a:t>A harmonised framework makes the five use cases comparable while keeping vessel-specific constraints visible.</a:t>
            </a:r>
            <a:endParaRPr lang="en-US" sz="1800" dirty="0"/>
          </a:p>
        </p:txBody>
      </p:sp>
      <p:sp>
        <p:nvSpPr>
          <p:cNvPr id="15" name="Text 13"/>
          <p:cNvSpPr/>
          <p:nvPr/>
        </p:nvSpPr>
        <p:spPr>
          <a:xfrm>
            <a:off x="869188" y="4226686"/>
            <a:ext cx="640080" cy="594360"/>
          </a:xfrm>
          <a:prstGeom prst="rect">
            <a:avLst/>
          </a:prstGeom>
          <a:noFill/>
          <a:ln/>
        </p:spPr>
        <p:txBody>
          <a:bodyPr wrap="square" lIns="0" tIns="0" rIns="0" bIns="0" rtlCol="0" anchor="ctr"/>
          <a:lstStyle/>
          <a:p>
            <a:pPr marL="0" indent="0" algn="ctr">
              <a:buNone/>
            </a:pPr>
            <a:r>
              <a:rPr lang="en-US" sz="3200" b="1" dirty="0">
                <a:solidFill>
                  <a:srgbClr val="007D88"/>
                </a:solidFill>
              </a:rPr>
              <a:t>5</a:t>
            </a:r>
            <a:endParaRPr lang="en-US" sz="3200" dirty="0"/>
          </a:p>
        </p:txBody>
      </p:sp>
      <p:sp>
        <p:nvSpPr>
          <p:cNvPr id="16" name="Text 14"/>
          <p:cNvSpPr/>
          <p:nvPr/>
        </p:nvSpPr>
        <p:spPr>
          <a:xfrm>
            <a:off x="1435608" y="4089526"/>
            <a:ext cx="2578608" cy="868679"/>
          </a:xfrm>
          <a:prstGeom prst="rect">
            <a:avLst/>
          </a:prstGeom>
          <a:noFill/>
          <a:ln/>
        </p:spPr>
        <p:txBody>
          <a:bodyPr wrap="square" lIns="0" tIns="0" rIns="0" bIns="0" rtlCol="0" anchor="ctr">
            <a:noAutofit/>
          </a:bodyPr>
          <a:lstStyle/>
          <a:p>
            <a:pPr marL="0" indent="0" algn="ctr">
              <a:buNone/>
            </a:pPr>
            <a:r>
              <a:rPr lang="en-US" b="1" u="sng" dirty="0">
                <a:solidFill>
                  <a:srgbClr val="12364A"/>
                </a:solidFill>
              </a:rPr>
              <a:t>Vessel use-case families:</a:t>
            </a:r>
          </a:p>
          <a:p>
            <a:pPr marL="0" indent="0">
              <a:buNone/>
            </a:pPr>
            <a:endParaRPr lang="en-US" b="1" dirty="0">
              <a:solidFill>
                <a:srgbClr val="12364A"/>
              </a:solidFill>
            </a:endParaRPr>
          </a:p>
          <a:p>
            <a:r>
              <a:rPr lang="en-US" b="1" dirty="0">
                <a:solidFill>
                  <a:srgbClr val="12364A"/>
                </a:solidFill>
              </a:rPr>
              <a:t>• General cargo </a:t>
            </a:r>
          </a:p>
          <a:p>
            <a:pPr marL="0" indent="0">
              <a:lnSpc>
                <a:spcPct val="150000"/>
              </a:lnSpc>
              <a:buNone/>
            </a:pPr>
            <a:r>
              <a:rPr lang="en-US" b="1" dirty="0">
                <a:solidFill>
                  <a:srgbClr val="12364A"/>
                </a:solidFill>
              </a:rPr>
              <a:t>• Tanker </a:t>
            </a:r>
          </a:p>
          <a:p>
            <a:pPr marL="0" indent="0">
              <a:lnSpc>
                <a:spcPct val="150000"/>
              </a:lnSpc>
              <a:buNone/>
            </a:pPr>
            <a:r>
              <a:rPr lang="en-US" b="1" dirty="0">
                <a:solidFill>
                  <a:srgbClr val="12364A"/>
                </a:solidFill>
              </a:rPr>
              <a:t>• Passenger </a:t>
            </a:r>
          </a:p>
          <a:p>
            <a:pPr marL="0" indent="0">
              <a:lnSpc>
                <a:spcPct val="150000"/>
              </a:lnSpc>
              <a:buNone/>
            </a:pPr>
            <a:r>
              <a:rPr lang="en-US" b="1" dirty="0">
                <a:solidFill>
                  <a:srgbClr val="12364A"/>
                </a:solidFill>
              </a:rPr>
              <a:t>• Inland waterways</a:t>
            </a:r>
          </a:p>
          <a:p>
            <a:pPr marL="0" indent="0">
              <a:lnSpc>
                <a:spcPct val="150000"/>
              </a:lnSpc>
              <a:buNone/>
            </a:pPr>
            <a:r>
              <a:rPr lang="en-US" b="1" dirty="0">
                <a:solidFill>
                  <a:srgbClr val="12364A"/>
                </a:solidFill>
              </a:rPr>
              <a:t>• Special operations</a:t>
            </a:r>
            <a:endParaRPr lang="en-US" dirty="0"/>
          </a:p>
        </p:txBody>
      </p:sp>
      <p:sp>
        <p:nvSpPr>
          <p:cNvPr id="17" name="Text 15"/>
          <p:cNvSpPr/>
          <p:nvPr/>
        </p:nvSpPr>
        <p:spPr>
          <a:xfrm>
            <a:off x="4553712" y="4251579"/>
            <a:ext cx="640080" cy="594360"/>
          </a:xfrm>
          <a:prstGeom prst="rect">
            <a:avLst/>
          </a:prstGeom>
          <a:noFill/>
          <a:ln/>
        </p:spPr>
        <p:txBody>
          <a:bodyPr wrap="square" lIns="0" tIns="0" rIns="0" bIns="0" rtlCol="0" anchor="ctr"/>
          <a:lstStyle/>
          <a:p>
            <a:pPr marL="0" indent="0" algn="ctr">
              <a:buNone/>
            </a:pPr>
            <a:r>
              <a:rPr lang="en-US" sz="3200" b="1" dirty="0">
                <a:solidFill>
                  <a:srgbClr val="1F77B4"/>
                </a:solidFill>
              </a:rPr>
              <a:t>33</a:t>
            </a:r>
            <a:endParaRPr lang="en-US" sz="3200" dirty="0"/>
          </a:p>
        </p:txBody>
      </p:sp>
      <p:sp>
        <p:nvSpPr>
          <p:cNvPr id="18" name="Text 16"/>
          <p:cNvSpPr/>
          <p:nvPr/>
        </p:nvSpPr>
        <p:spPr>
          <a:xfrm>
            <a:off x="5266944" y="3674492"/>
            <a:ext cx="2670048" cy="1981965"/>
          </a:xfrm>
          <a:prstGeom prst="rect">
            <a:avLst/>
          </a:prstGeom>
          <a:noFill/>
          <a:ln/>
        </p:spPr>
        <p:txBody>
          <a:bodyPr wrap="square" lIns="0" tIns="0" rIns="0" bIns="0" rtlCol="0" anchor="ctr">
            <a:noAutofit/>
          </a:bodyPr>
          <a:lstStyle/>
          <a:p>
            <a:pPr marL="0" indent="0" algn="ctr">
              <a:buNone/>
            </a:pPr>
            <a:r>
              <a:rPr lang="en-US" b="1" u="sng" dirty="0">
                <a:solidFill>
                  <a:srgbClr val="12364A"/>
                </a:solidFill>
              </a:rPr>
              <a:t>Technologies assessed:</a:t>
            </a:r>
          </a:p>
          <a:p>
            <a:pPr marL="0" indent="0">
              <a:buNone/>
            </a:pPr>
            <a:endParaRPr lang="en-US" b="1" dirty="0">
              <a:solidFill>
                <a:srgbClr val="12364A"/>
              </a:solidFill>
            </a:endParaRPr>
          </a:p>
          <a:p>
            <a:pPr marL="285750" indent="-285750">
              <a:lnSpc>
                <a:spcPct val="150000"/>
              </a:lnSpc>
              <a:buFont typeface="Arial" panose="020B0604020202020204" pitchFamily="34" charset="0"/>
              <a:buChar char="•"/>
            </a:pPr>
            <a:r>
              <a:rPr lang="en-US" b="1" dirty="0">
                <a:solidFill>
                  <a:srgbClr val="12364A"/>
                </a:solidFill>
              </a:rPr>
              <a:t>Alternative fuels,</a:t>
            </a:r>
          </a:p>
          <a:p>
            <a:pPr marL="285750" indent="-285750">
              <a:lnSpc>
                <a:spcPct val="150000"/>
              </a:lnSpc>
              <a:buFont typeface="Arial" panose="020B0604020202020204" pitchFamily="34" charset="0"/>
              <a:buChar char="•"/>
            </a:pPr>
            <a:r>
              <a:rPr lang="en-US" b="1" dirty="0">
                <a:solidFill>
                  <a:srgbClr val="12364A"/>
                </a:solidFill>
              </a:rPr>
              <a:t>Electrification, </a:t>
            </a:r>
          </a:p>
          <a:p>
            <a:pPr marL="285750" indent="-285750">
              <a:lnSpc>
                <a:spcPct val="150000"/>
              </a:lnSpc>
              <a:buFont typeface="Arial" panose="020B0604020202020204" pitchFamily="34" charset="0"/>
              <a:buChar char="•"/>
            </a:pPr>
            <a:r>
              <a:rPr lang="en-US" b="1" dirty="0">
                <a:solidFill>
                  <a:srgbClr val="12364A"/>
                </a:solidFill>
              </a:rPr>
              <a:t>Efficiency, </a:t>
            </a:r>
          </a:p>
          <a:p>
            <a:pPr marL="285750" indent="-285750">
              <a:lnSpc>
                <a:spcPct val="150000"/>
              </a:lnSpc>
              <a:buFont typeface="Arial" panose="020B0604020202020204" pitchFamily="34" charset="0"/>
              <a:buChar char="•"/>
            </a:pPr>
            <a:r>
              <a:rPr lang="en-US" b="1" dirty="0">
                <a:solidFill>
                  <a:srgbClr val="12364A"/>
                </a:solidFill>
              </a:rPr>
              <a:t>Digital, </a:t>
            </a:r>
          </a:p>
          <a:p>
            <a:pPr marL="285750" indent="-285750">
              <a:lnSpc>
                <a:spcPct val="150000"/>
              </a:lnSpc>
              <a:buFont typeface="Arial" panose="020B0604020202020204" pitchFamily="34" charset="0"/>
              <a:buChar char="•"/>
            </a:pPr>
            <a:r>
              <a:rPr lang="en-US" b="1" dirty="0">
                <a:solidFill>
                  <a:srgbClr val="12364A"/>
                </a:solidFill>
              </a:rPr>
              <a:t>Auxiliary systems</a:t>
            </a:r>
            <a:endParaRPr lang="en-US" dirty="0"/>
          </a:p>
        </p:txBody>
      </p:sp>
      <p:sp>
        <p:nvSpPr>
          <p:cNvPr id="19" name="Text 17"/>
          <p:cNvSpPr/>
          <p:nvPr/>
        </p:nvSpPr>
        <p:spPr>
          <a:xfrm>
            <a:off x="8275320" y="4228210"/>
            <a:ext cx="640080" cy="594360"/>
          </a:xfrm>
          <a:prstGeom prst="rect">
            <a:avLst/>
          </a:prstGeom>
          <a:noFill/>
          <a:ln/>
        </p:spPr>
        <p:txBody>
          <a:bodyPr wrap="square" lIns="0" tIns="0" rIns="0" bIns="0" rtlCol="0" anchor="ctr"/>
          <a:lstStyle/>
          <a:p>
            <a:pPr marL="0" indent="0" algn="ctr">
              <a:buNone/>
            </a:pPr>
            <a:r>
              <a:rPr lang="en-US" sz="3200" b="1" dirty="0">
                <a:solidFill>
                  <a:srgbClr val="F28C28"/>
                </a:solidFill>
              </a:rPr>
              <a:t>20</a:t>
            </a:r>
            <a:endParaRPr lang="en-US" sz="3200" dirty="0"/>
          </a:p>
        </p:txBody>
      </p:sp>
      <p:sp>
        <p:nvSpPr>
          <p:cNvPr id="20" name="Text 18"/>
          <p:cNvSpPr/>
          <p:nvPr/>
        </p:nvSpPr>
        <p:spPr>
          <a:xfrm>
            <a:off x="8988552" y="3472051"/>
            <a:ext cx="2578608" cy="2103627"/>
          </a:xfrm>
          <a:prstGeom prst="rect">
            <a:avLst/>
          </a:prstGeom>
          <a:noFill/>
          <a:ln/>
        </p:spPr>
        <p:txBody>
          <a:bodyPr wrap="square" lIns="0" tIns="0" rIns="0" bIns="0" rtlCol="0" anchor="ctr">
            <a:noAutofit/>
          </a:bodyPr>
          <a:lstStyle/>
          <a:p>
            <a:pPr marL="0" indent="0" algn="ctr">
              <a:lnSpc>
                <a:spcPct val="150000"/>
              </a:lnSpc>
              <a:buNone/>
            </a:pPr>
            <a:r>
              <a:rPr lang="en-US" b="1" u="sng" dirty="0">
                <a:solidFill>
                  <a:srgbClr val="12364A"/>
                </a:solidFill>
              </a:rPr>
              <a:t>Integrated scenario packages</a:t>
            </a:r>
            <a:endParaRPr lang="en-US" u="sng" dirty="0"/>
          </a:p>
          <a:p>
            <a:pPr marL="0" indent="0">
              <a:lnSpc>
                <a:spcPct val="150000"/>
              </a:lnSpc>
              <a:buNone/>
            </a:pPr>
            <a:r>
              <a:rPr lang="en-US" b="1" dirty="0">
                <a:solidFill>
                  <a:srgbClr val="12364A"/>
                </a:solidFill>
              </a:rPr>
              <a:t>2 mutually exclusive pathways per use case and horizon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F9F7"/>
        </a:solidFill>
        <a:effectLst/>
      </p:bgPr>
    </p:bg>
    <p:spTree>
      <p:nvGrpSpPr>
        <p:cNvPr id="1" name="">
          <a:extLst>
            <a:ext uri="{FF2B5EF4-FFF2-40B4-BE49-F238E27FC236}">
              <a16:creationId xmlns:a16="http://schemas.microsoft.com/office/drawing/2014/main" id="{7C054A2D-314F-6794-2EB1-3010669B52F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4F3935D-0B31-7139-20C2-AEFDDCA81851}"/>
              </a:ext>
            </a:extLst>
          </p:cNvPr>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The analytical bridge: the sources of the analysis</a:t>
            </a:r>
            <a:endParaRPr lang="en-US" sz="2000" dirty="0"/>
          </a:p>
        </p:txBody>
      </p:sp>
      <p:sp>
        <p:nvSpPr>
          <p:cNvPr id="3" name="Shape 1">
            <a:extLst>
              <a:ext uri="{FF2B5EF4-FFF2-40B4-BE49-F238E27FC236}">
                <a16:creationId xmlns:a16="http://schemas.microsoft.com/office/drawing/2014/main" id="{46A06495-0964-33C2-651F-248C683CFDB3}"/>
              </a:ext>
            </a:extLst>
          </p:cNvPr>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a:extLst>
              <a:ext uri="{FF2B5EF4-FFF2-40B4-BE49-F238E27FC236}">
                <a16:creationId xmlns:a16="http://schemas.microsoft.com/office/drawing/2014/main" id="{7A905D52-5C76-B52D-7545-E006A705078F}"/>
              </a:ext>
            </a:extLst>
          </p:cNvPr>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5" name="Text 0">
            <a:extLst>
              <a:ext uri="{FF2B5EF4-FFF2-40B4-BE49-F238E27FC236}">
                <a16:creationId xmlns:a16="http://schemas.microsoft.com/office/drawing/2014/main" id="{AA99B4BC-AE3C-A370-1706-1E08A0DD2DD1}"/>
              </a:ext>
            </a:extLst>
          </p:cNvPr>
          <p:cNvSpPr/>
          <p:nvPr/>
        </p:nvSpPr>
        <p:spPr>
          <a:xfrm>
            <a:off x="502920" y="1005840"/>
            <a:ext cx="11201400" cy="320040"/>
          </a:xfrm>
          <a:prstGeom prst="rect">
            <a:avLst/>
          </a:prstGeom>
          <a:noFill/>
          <a:ln/>
        </p:spPr>
        <p:txBody>
          <a:bodyPr wrap="square" lIns="0" tIns="0" rIns="0" bIns="0" rtlCol="0" anchor="ctr"/>
          <a:lstStyle/>
          <a:p>
            <a:pPr marL="0" indent="0">
              <a:buNone/>
            </a:pPr>
            <a:r>
              <a:rPr lang="en-US" sz="1950" b="1" dirty="0">
                <a:solidFill>
                  <a:srgbClr val="24A3CE"/>
                </a:solidFill>
                <a:latin typeface="Aptos Display" pitchFamily="34" charset="0"/>
                <a:ea typeface="Aptos Display" pitchFamily="34" charset="-122"/>
                <a:cs typeface="Aptos Display" pitchFamily="34" charset="-120"/>
              </a:rPr>
              <a:t>T2.3 – Main information sources for qualitative technology integration</a:t>
            </a:r>
            <a:endParaRPr lang="en-US" sz="1950" dirty="0"/>
          </a:p>
        </p:txBody>
      </p:sp>
      <p:sp>
        <p:nvSpPr>
          <p:cNvPr id="21" name="Text 1">
            <a:extLst>
              <a:ext uri="{FF2B5EF4-FFF2-40B4-BE49-F238E27FC236}">
                <a16:creationId xmlns:a16="http://schemas.microsoft.com/office/drawing/2014/main" id="{552AF270-98CA-7FF1-70FF-A104B33F868A}"/>
              </a:ext>
            </a:extLst>
          </p:cNvPr>
          <p:cNvSpPr/>
          <p:nvPr/>
        </p:nvSpPr>
        <p:spPr>
          <a:xfrm>
            <a:off x="502920" y="1389888"/>
            <a:ext cx="11109960" cy="411480"/>
          </a:xfrm>
          <a:prstGeom prst="rect">
            <a:avLst/>
          </a:prstGeom>
          <a:noFill/>
          <a:ln/>
        </p:spPr>
        <p:txBody>
          <a:bodyPr wrap="square" lIns="0" tIns="0" rIns="0" bIns="0" rtlCol="0" anchor="ctr">
            <a:noAutofit/>
          </a:bodyPr>
          <a:lstStyle/>
          <a:p>
            <a:pPr marL="0" indent="0">
              <a:buNone/>
            </a:pPr>
            <a:r>
              <a:rPr lang="en-US" dirty="0">
                <a:solidFill>
                  <a:srgbClr val="252525"/>
                </a:solidFill>
                <a:latin typeface="Aptos" pitchFamily="34" charset="0"/>
                <a:ea typeface="Aptos" pitchFamily="34" charset="-122"/>
                <a:cs typeface="Aptos" pitchFamily="34" charset="-120"/>
              </a:rPr>
              <a:t>The qualitative baseline combines TRUSTEE technology fiches with external maritime evidence and market data to support 2030/2050 pathway definition.</a:t>
            </a:r>
            <a:endParaRPr lang="en-US" dirty="0"/>
          </a:p>
        </p:txBody>
      </p:sp>
      <p:sp>
        <p:nvSpPr>
          <p:cNvPr id="22" name="Text 2">
            <a:extLst>
              <a:ext uri="{FF2B5EF4-FFF2-40B4-BE49-F238E27FC236}">
                <a16:creationId xmlns:a16="http://schemas.microsoft.com/office/drawing/2014/main" id="{1E4824A6-93CE-506F-3DDC-AF18D03CF1A1}"/>
              </a:ext>
            </a:extLst>
          </p:cNvPr>
          <p:cNvSpPr/>
          <p:nvPr/>
        </p:nvSpPr>
        <p:spPr>
          <a:xfrm>
            <a:off x="411480" y="2047241"/>
            <a:ext cx="3383280" cy="655320"/>
          </a:xfrm>
          <a:prstGeom prst="rect">
            <a:avLst/>
          </a:prstGeom>
          <a:solidFill>
            <a:srgbClr val="1FD2B3"/>
          </a:solidFill>
          <a:ln>
            <a:solidFill>
              <a:srgbClr val="1FD2B3"/>
            </a:solidFill>
          </a:ln>
        </p:spPr>
        <p:txBody>
          <a:bodyPr wrap="square" lIns="889" tIns="889" rIns="889" bIns="889" rtlCol="0" anchor="ctr">
            <a:noAutofit/>
          </a:bodyPr>
          <a:lstStyle/>
          <a:p>
            <a:pPr marL="0" indent="0" algn="ctr">
              <a:buNone/>
            </a:pPr>
            <a:r>
              <a:rPr lang="en-US" b="1" dirty="0">
                <a:solidFill>
                  <a:srgbClr val="FFFFFF"/>
                </a:solidFill>
                <a:latin typeface="Aptos" pitchFamily="34" charset="0"/>
                <a:ea typeface="Aptos" pitchFamily="34" charset="-122"/>
                <a:cs typeface="Aptos" pitchFamily="34" charset="-120"/>
              </a:rPr>
              <a:t>1. TRUSTEE technology fiches / cards</a:t>
            </a:r>
            <a:endParaRPr lang="en-US" dirty="0"/>
          </a:p>
        </p:txBody>
      </p:sp>
      <p:sp>
        <p:nvSpPr>
          <p:cNvPr id="23" name="Text 3">
            <a:extLst>
              <a:ext uri="{FF2B5EF4-FFF2-40B4-BE49-F238E27FC236}">
                <a16:creationId xmlns:a16="http://schemas.microsoft.com/office/drawing/2014/main" id="{7023E0F9-3EB2-F6A9-499B-92C13E6AB31E}"/>
              </a:ext>
            </a:extLst>
          </p:cNvPr>
          <p:cNvSpPr/>
          <p:nvPr/>
        </p:nvSpPr>
        <p:spPr>
          <a:xfrm>
            <a:off x="411480" y="2674621"/>
            <a:ext cx="3383280" cy="1550924"/>
          </a:xfrm>
          <a:prstGeom prst="rect">
            <a:avLst/>
          </a:prstGeom>
          <a:solidFill>
            <a:srgbClr val="F4FFFD"/>
          </a:solidFill>
          <a:ln w="9525">
            <a:solidFill>
              <a:srgbClr val="8DE8D8"/>
            </a:solidFill>
          </a:ln>
        </p:spPr>
        <p:txBody>
          <a:bodyPr wrap="square" rtlCol="0" anchor="t">
            <a:noAutofit/>
          </a:bodyPr>
          <a:lstStyle/>
          <a:p>
            <a:pPr marL="0" indent="0">
              <a:buNone/>
            </a:pPr>
            <a:r>
              <a:rPr lang="en-US" sz="1600" dirty="0">
                <a:solidFill>
                  <a:srgbClr val="252525"/>
                </a:solidFill>
                <a:latin typeface="Aptos" pitchFamily="34" charset="0"/>
                <a:ea typeface="Aptos" pitchFamily="34" charset="-122"/>
                <a:cs typeface="Aptos" pitchFamily="34" charset="-120"/>
              </a:rPr>
              <a:t>• T01–T39 technology cards</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maturity, readiness and applicability</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constraints, dependencies and confidence notes</a:t>
            </a:r>
            <a:endParaRPr lang="en-US" sz="1600" dirty="0"/>
          </a:p>
        </p:txBody>
      </p:sp>
      <p:sp>
        <p:nvSpPr>
          <p:cNvPr id="24" name="Text 4">
            <a:extLst>
              <a:ext uri="{FF2B5EF4-FFF2-40B4-BE49-F238E27FC236}">
                <a16:creationId xmlns:a16="http://schemas.microsoft.com/office/drawing/2014/main" id="{CA4136F3-3CC5-0F86-653B-606E1A266C10}"/>
              </a:ext>
            </a:extLst>
          </p:cNvPr>
          <p:cNvSpPr/>
          <p:nvPr/>
        </p:nvSpPr>
        <p:spPr>
          <a:xfrm>
            <a:off x="4434840" y="2047241"/>
            <a:ext cx="3383280" cy="627380"/>
          </a:xfrm>
          <a:prstGeom prst="rect">
            <a:avLst/>
          </a:prstGeom>
          <a:solidFill>
            <a:srgbClr val="24A3CE"/>
          </a:solidFill>
          <a:ln>
            <a:solidFill>
              <a:srgbClr val="24A3CE"/>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2. ZEWT EU project evidence</a:t>
            </a:r>
            <a:endParaRPr lang="en-US" dirty="0"/>
          </a:p>
        </p:txBody>
      </p:sp>
      <p:sp>
        <p:nvSpPr>
          <p:cNvPr id="25" name="Text 5">
            <a:extLst>
              <a:ext uri="{FF2B5EF4-FFF2-40B4-BE49-F238E27FC236}">
                <a16:creationId xmlns:a16="http://schemas.microsoft.com/office/drawing/2014/main" id="{8FC55108-983C-9CAD-DA59-5856B39A7478}"/>
              </a:ext>
            </a:extLst>
          </p:cNvPr>
          <p:cNvSpPr/>
          <p:nvPr/>
        </p:nvSpPr>
        <p:spPr>
          <a:xfrm>
            <a:off x="4434840" y="2653793"/>
            <a:ext cx="3383280" cy="1571752"/>
          </a:xfrm>
          <a:prstGeom prst="rect">
            <a:avLst/>
          </a:prstGeom>
          <a:solidFill>
            <a:srgbClr val="F4FFFD"/>
          </a:solidFill>
          <a:ln w="9525">
            <a:solidFill>
              <a:srgbClr val="8DE8D8"/>
            </a:solidFill>
          </a:ln>
        </p:spPr>
        <p:txBody>
          <a:bodyPr wrap="square" rtlCol="0" anchor="t">
            <a:noAutofit/>
          </a:bodyPr>
          <a:lstStyle/>
          <a:p>
            <a:pPr marL="0" indent="0">
              <a:buNone/>
            </a:pPr>
            <a:r>
              <a:rPr lang="en-US" sz="1600" dirty="0">
                <a:solidFill>
                  <a:srgbClr val="252525"/>
                </a:solidFill>
                <a:latin typeface="Aptos" pitchFamily="34" charset="0"/>
                <a:ea typeface="Aptos" pitchFamily="34" charset="-122"/>
                <a:cs typeface="Aptos" pitchFamily="34" charset="-120"/>
              </a:rPr>
              <a:t>• European projects developed within ZEWT</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demonstrators and transition scenarios</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fuel, electrification and efficiency learnings</a:t>
            </a:r>
            <a:endParaRPr lang="en-US" sz="1600" dirty="0"/>
          </a:p>
        </p:txBody>
      </p:sp>
      <p:sp>
        <p:nvSpPr>
          <p:cNvPr id="26" name="Text 6">
            <a:extLst>
              <a:ext uri="{FF2B5EF4-FFF2-40B4-BE49-F238E27FC236}">
                <a16:creationId xmlns:a16="http://schemas.microsoft.com/office/drawing/2014/main" id="{EE0C33CF-D548-8CBF-B0B3-C0B6C99F4641}"/>
              </a:ext>
            </a:extLst>
          </p:cNvPr>
          <p:cNvSpPr/>
          <p:nvPr/>
        </p:nvSpPr>
        <p:spPr>
          <a:xfrm>
            <a:off x="8458200" y="2047240"/>
            <a:ext cx="3383280" cy="606551"/>
          </a:xfrm>
          <a:prstGeom prst="rect">
            <a:avLst/>
          </a:prstGeom>
          <a:solidFill>
            <a:srgbClr val="125168"/>
          </a:solidFill>
          <a:ln>
            <a:solidFill>
              <a:srgbClr val="125168"/>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3. Institutional reports and data</a:t>
            </a:r>
            <a:endParaRPr lang="en-US" dirty="0"/>
          </a:p>
        </p:txBody>
      </p:sp>
      <p:sp>
        <p:nvSpPr>
          <p:cNvPr id="27" name="Text 7">
            <a:extLst>
              <a:ext uri="{FF2B5EF4-FFF2-40B4-BE49-F238E27FC236}">
                <a16:creationId xmlns:a16="http://schemas.microsoft.com/office/drawing/2014/main" id="{4F73AB7F-309A-3933-BF9D-F23D63619237}"/>
              </a:ext>
            </a:extLst>
          </p:cNvPr>
          <p:cNvSpPr/>
          <p:nvPr/>
        </p:nvSpPr>
        <p:spPr>
          <a:xfrm>
            <a:off x="8458200" y="2674621"/>
            <a:ext cx="3383280" cy="1550924"/>
          </a:xfrm>
          <a:prstGeom prst="rect">
            <a:avLst/>
          </a:prstGeom>
          <a:solidFill>
            <a:srgbClr val="F4FFFD"/>
          </a:solidFill>
          <a:ln w="9525">
            <a:solidFill>
              <a:srgbClr val="8DE8D8"/>
            </a:solidFill>
          </a:ln>
        </p:spPr>
        <p:txBody>
          <a:bodyPr wrap="square" rtlCol="0" anchor="t">
            <a:noAutofit/>
          </a:bodyPr>
          <a:lstStyle/>
          <a:p>
            <a:pPr marL="0" indent="0">
              <a:buNone/>
            </a:pPr>
            <a:r>
              <a:rPr lang="en-US" sz="1600" dirty="0">
                <a:solidFill>
                  <a:srgbClr val="252525"/>
                </a:solidFill>
                <a:latin typeface="Aptos" pitchFamily="34" charset="0"/>
                <a:ea typeface="Aptos" pitchFamily="34" charset="-122"/>
                <a:cs typeface="Aptos" pitchFamily="34" charset="-120"/>
              </a:rPr>
              <a:t>• IMO decarbonisation reports</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EMSA studies and maritime evidence</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policy / regulatory inputs and EMSA database inputs</a:t>
            </a:r>
            <a:endParaRPr lang="en-US" sz="1600" dirty="0"/>
          </a:p>
        </p:txBody>
      </p:sp>
      <p:sp>
        <p:nvSpPr>
          <p:cNvPr id="28" name="Text 8">
            <a:extLst>
              <a:ext uri="{FF2B5EF4-FFF2-40B4-BE49-F238E27FC236}">
                <a16:creationId xmlns:a16="http://schemas.microsoft.com/office/drawing/2014/main" id="{BDCD79B1-5E7A-A9BF-B4A0-CCFB4518C411}"/>
              </a:ext>
            </a:extLst>
          </p:cNvPr>
          <p:cNvSpPr/>
          <p:nvPr/>
        </p:nvSpPr>
        <p:spPr>
          <a:xfrm>
            <a:off x="1005840" y="4526279"/>
            <a:ext cx="4617720" cy="483107"/>
          </a:xfrm>
          <a:prstGeom prst="rect">
            <a:avLst/>
          </a:prstGeom>
          <a:solidFill>
            <a:srgbClr val="3B1642"/>
          </a:solidFill>
          <a:ln>
            <a:solidFill>
              <a:srgbClr val="3B1642"/>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4. Class &amp; certification evidence</a:t>
            </a:r>
            <a:endParaRPr lang="en-US" dirty="0"/>
          </a:p>
        </p:txBody>
      </p:sp>
      <p:sp>
        <p:nvSpPr>
          <p:cNvPr id="29" name="Text 9">
            <a:extLst>
              <a:ext uri="{FF2B5EF4-FFF2-40B4-BE49-F238E27FC236}">
                <a16:creationId xmlns:a16="http://schemas.microsoft.com/office/drawing/2014/main" id="{EFFF130D-A000-C796-D27A-1CB687B3F617}"/>
              </a:ext>
            </a:extLst>
          </p:cNvPr>
          <p:cNvSpPr/>
          <p:nvPr/>
        </p:nvSpPr>
        <p:spPr>
          <a:xfrm>
            <a:off x="1005840" y="5006847"/>
            <a:ext cx="4617720" cy="1042416"/>
          </a:xfrm>
          <a:prstGeom prst="rect">
            <a:avLst/>
          </a:prstGeom>
          <a:solidFill>
            <a:srgbClr val="F4FFFD"/>
          </a:solidFill>
          <a:ln w="9525">
            <a:solidFill>
              <a:srgbClr val="8DE8D8"/>
            </a:solidFill>
          </a:ln>
        </p:spPr>
        <p:txBody>
          <a:bodyPr wrap="square" rtlCol="0" anchor="t">
            <a:normAutofit/>
          </a:bodyPr>
          <a:lstStyle/>
          <a:p>
            <a:pPr marL="0" indent="0">
              <a:buNone/>
            </a:pPr>
            <a:r>
              <a:rPr lang="en-US" sz="1600" dirty="0">
                <a:solidFill>
                  <a:srgbClr val="252525"/>
                </a:solidFill>
                <a:latin typeface="Aptos" pitchFamily="34" charset="0"/>
                <a:ea typeface="Aptos" pitchFamily="34" charset="-122"/>
                <a:cs typeface="Aptos" pitchFamily="34" charset="-120"/>
              </a:rPr>
              <a:t>• RINA reports and technical guidance</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other certification / class bodies</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safety, design and class-acceptance logic</a:t>
            </a:r>
            <a:endParaRPr lang="en-US" sz="1600" dirty="0"/>
          </a:p>
        </p:txBody>
      </p:sp>
      <p:sp>
        <p:nvSpPr>
          <p:cNvPr id="30" name="Text 10">
            <a:extLst>
              <a:ext uri="{FF2B5EF4-FFF2-40B4-BE49-F238E27FC236}">
                <a16:creationId xmlns:a16="http://schemas.microsoft.com/office/drawing/2014/main" id="{B91307EC-B228-AA73-15F7-80484838844F}"/>
              </a:ext>
            </a:extLst>
          </p:cNvPr>
          <p:cNvSpPr/>
          <p:nvPr/>
        </p:nvSpPr>
        <p:spPr>
          <a:xfrm>
            <a:off x="6537960" y="4500879"/>
            <a:ext cx="4617720" cy="555753"/>
          </a:xfrm>
          <a:prstGeom prst="rect">
            <a:avLst/>
          </a:prstGeom>
          <a:solidFill>
            <a:srgbClr val="125168"/>
          </a:solidFill>
          <a:ln>
            <a:solidFill>
              <a:srgbClr val="125168"/>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5. Successful use cases &amp; market datasets</a:t>
            </a:r>
            <a:endParaRPr lang="en-US" dirty="0"/>
          </a:p>
        </p:txBody>
      </p:sp>
      <p:sp>
        <p:nvSpPr>
          <p:cNvPr id="31" name="Text 11">
            <a:extLst>
              <a:ext uri="{FF2B5EF4-FFF2-40B4-BE49-F238E27FC236}">
                <a16:creationId xmlns:a16="http://schemas.microsoft.com/office/drawing/2014/main" id="{2E250EEC-B13E-5E97-2153-C678F1C1C2EC}"/>
              </a:ext>
            </a:extLst>
          </p:cNvPr>
          <p:cNvSpPr/>
          <p:nvPr/>
        </p:nvSpPr>
        <p:spPr>
          <a:xfrm>
            <a:off x="6537960" y="5009387"/>
            <a:ext cx="4617720" cy="1042416"/>
          </a:xfrm>
          <a:prstGeom prst="rect">
            <a:avLst/>
          </a:prstGeom>
          <a:solidFill>
            <a:srgbClr val="F4FFFD"/>
          </a:solidFill>
          <a:ln w="9525">
            <a:solidFill>
              <a:srgbClr val="8DE8D8"/>
            </a:solidFill>
          </a:ln>
        </p:spPr>
        <p:txBody>
          <a:bodyPr wrap="square" rtlCol="0" anchor="t">
            <a:normAutofit/>
          </a:bodyPr>
          <a:lstStyle/>
          <a:p>
            <a:pPr marL="0" indent="0">
              <a:buNone/>
            </a:pPr>
            <a:r>
              <a:rPr lang="en-US" sz="1600" dirty="0">
                <a:solidFill>
                  <a:srgbClr val="252525"/>
                </a:solidFill>
                <a:latin typeface="Aptos" pitchFamily="34" charset="0"/>
                <a:ea typeface="Aptos" pitchFamily="34" charset="-122"/>
                <a:cs typeface="Aptos" pitchFamily="34" charset="-120"/>
              </a:rPr>
              <a:t>• deployment examples and successful use cases</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market datasets, including EMSA database</a:t>
            </a:r>
            <a:endParaRPr lang="en-US" sz="1600" dirty="0"/>
          </a:p>
          <a:p>
            <a:pPr marL="0" indent="0">
              <a:buNone/>
            </a:pPr>
            <a:r>
              <a:rPr lang="en-US" sz="1600" dirty="0">
                <a:solidFill>
                  <a:srgbClr val="252525"/>
                </a:solidFill>
                <a:latin typeface="Aptos" pitchFamily="34" charset="0"/>
                <a:ea typeface="Aptos" pitchFamily="34" charset="-122"/>
                <a:cs typeface="Aptos" pitchFamily="34" charset="-120"/>
              </a:rPr>
              <a:t>• route, port and adoption constraints</a:t>
            </a:r>
            <a:endParaRPr lang="en-US" sz="1600" dirty="0"/>
          </a:p>
        </p:txBody>
      </p:sp>
    </p:spTree>
    <p:extLst>
      <p:ext uri="{BB962C8B-B14F-4D97-AF65-F5344CB8AC3E}">
        <p14:creationId xmlns:p14="http://schemas.microsoft.com/office/powerpoint/2010/main" val="1130623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F9F7"/>
        </a:solidFill>
        <a:effectLst/>
      </p:bgPr>
    </p:bg>
    <p:spTree>
      <p:nvGrpSpPr>
        <p:cNvPr id="1" name="">
          <a:extLst>
            <a:ext uri="{FF2B5EF4-FFF2-40B4-BE49-F238E27FC236}">
              <a16:creationId xmlns:a16="http://schemas.microsoft.com/office/drawing/2014/main" id="{DCE1DD81-41C4-F34D-1056-62EB52B9D92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E3DE9AB-15CF-CEDF-3D83-F984B159FB24}"/>
              </a:ext>
            </a:extLst>
          </p:cNvPr>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The analytical bridge: the overall path for technical qualitative assessment</a:t>
            </a:r>
            <a:endParaRPr lang="en-US" sz="2000" dirty="0"/>
          </a:p>
        </p:txBody>
      </p:sp>
      <p:sp>
        <p:nvSpPr>
          <p:cNvPr id="3" name="Shape 1">
            <a:extLst>
              <a:ext uri="{FF2B5EF4-FFF2-40B4-BE49-F238E27FC236}">
                <a16:creationId xmlns:a16="http://schemas.microsoft.com/office/drawing/2014/main" id="{DCEF6533-69A6-150A-B845-082216A5A0B3}"/>
              </a:ext>
            </a:extLst>
          </p:cNvPr>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a:extLst>
              <a:ext uri="{FF2B5EF4-FFF2-40B4-BE49-F238E27FC236}">
                <a16:creationId xmlns:a16="http://schemas.microsoft.com/office/drawing/2014/main" id="{7FA1F203-A001-B147-D1BF-CFF5F1C44E94}"/>
              </a:ext>
            </a:extLst>
          </p:cNvPr>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6" name="Text 0">
            <a:extLst>
              <a:ext uri="{FF2B5EF4-FFF2-40B4-BE49-F238E27FC236}">
                <a16:creationId xmlns:a16="http://schemas.microsoft.com/office/drawing/2014/main" id="{CC423AAE-DAD7-6D86-F395-6AB300222481}"/>
              </a:ext>
            </a:extLst>
          </p:cNvPr>
          <p:cNvSpPr/>
          <p:nvPr/>
        </p:nvSpPr>
        <p:spPr>
          <a:xfrm>
            <a:off x="502920" y="1005840"/>
            <a:ext cx="11201400" cy="320040"/>
          </a:xfrm>
          <a:prstGeom prst="rect">
            <a:avLst/>
          </a:prstGeom>
          <a:noFill/>
          <a:ln/>
        </p:spPr>
        <p:txBody>
          <a:bodyPr wrap="square" lIns="0" tIns="0" rIns="0" bIns="0" rtlCol="0" anchor="ctr"/>
          <a:lstStyle/>
          <a:p>
            <a:pPr marL="0" indent="0">
              <a:buNone/>
            </a:pPr>
            <a:r>
              <a:rPr lang="en-US" sz="1950" b="1" dirty="0">
                <a:solidFill>
                  <a:srgbClr val="24A3CE"/>
                </a:solidFill>
                <a:latin typeface="Aptos Display" pitchFamily="34" charset="0"/>
                <a:ea typeface="Aptos Display" pitchFamily="34" charset="-122"/>
                <a:cs typeface="Aptos Display" pitchFamily="34" charset="-120"/>
              </a:rPr>
              <a:t>T2.3 – Methodology adopted for the qualitative integration analysis</a:t>
            </a:r>
            <a:endParaRPr lang="en-US" sz="1950" dirty="0"/>
          </a:p>
        </p:txBody>
      </p:sp>
      <p:sp>
        <p:nvSpPr>
          <p:cNvPr id="7" name="Text 1">
            <a:extLst>
              <a:ext uri="{FF2B5EF4-FFF2-40B4-BE49-F238E27FC236}">
                <a16:creationId xmlns:a16="http://schemas.microsoft.com/office/drawing/2014/main" id="{10B30442-4E42-04C5-76FA-2B685487F694}"/>
              </a:ext>
            </a:extLst>
          </p:cNvPr>
          <p:cNvSpPr/>
          <p:nvPr/>
        </p:nvSpPr>
        <p:spPr>
          <a:xfrm>
            <a:off x="502920" y="1389888"/>
            <a:ext cx="11109960" cy="411480"/>
          </a:xfrm>
          <a:prstGeom prst="rect">
            <a:avLst/>
          </a:prstGeom>
          <a:noFill/>
          <a:ln/>
        </p:spPr>
        <p:txBody>
          <a:bodyPr wrap="square" lIns="0" tIns="0" rIns="0" bIns="0" rtlCol="0" anchor="ctr">
            <a:noAutofit/>
          </a:bodyPr>
          <a:lstStyle/>
          <a:p>
            <a:pPr marL="0" indent="0">
              <a:buNone/>
            </a:pPr>
            <a:r>
              <a:rPr lang="en-US" dirty="0">
                <a:solidFill>
                  <a:srgbClr val="252525"/>
                </a:solidFill>
                <a:latin typeface="Aptos" pitchFamily="34" charset="0"/>
                <a:ea typeface="Aptos" pitchFamily="34" charset="-122"/>
                <a:cs typeface="Aptos" pitchFamily="34" charset="-120"/>
              </a:rPr>
              <a:t>The method converts heterogeneous evidence into use-case-specific transition packages, without treating the technology list as a simple ranking.</a:t>
            </a:r>
            <a:endParaRPr lang="en-US" dirty="0"/>
          </a:p>
        </p:txBody>
      </p:sp>
      <p:sp>
        <p:nvSpPr>
          <p:cNvPr id="8" name="Shape 2">
            <a:extLst>
              <a:ext uri="{FF2B5EF4-FFF2-40B4-BE49-F238E27FC236}">
                <a16:creationId xmlns:a16="http://schemas.microsoft.com/office/drawing/2014/main" id="{016C2084-36CF-61A4-F269-414C9E0B8BB1}"/>
              </a:ext>
            </a:extLst>
          </p:cNvPr>
          <p:cNvSpPr/>
          <p:nvPr/>
        </p:nvSpPr>
        <p:spPr>
          <a:xfrm>
            <a:off x="3959352" y="2633472"/>
            <a:ext cx="329184" cy="228600"/>
          </a:xfrm>
          <a:prstGeom prst="chevron">
            <a:avLst/>
          </a:prstGeom>
          <a:solidFill>
            <a:srgbClr val="1FD2B3"/>
          </a:solidFill>
          <a:ln w="12700">
            <a:solidFill>
              <a:srgbClr val="1FD2B3">
                <a:alpha val="0"/>
              </a:srgbClr>
            </a:solidFill>
            <a:prstDash val="solid"/>
          </a:ln>
        </p:spPr>
      </p:sp>
      <p:sp>
        <p:nvSpPr>
          <p:cNvPr id="9" name="Shape 3">
            <a:extLst>
              <a:ext uri="{FF2B5EF4-FFF2-40B4-BE49-F238E27FC236}">
                <a16:creationId xmlns:a16="http://schemas.microsoft.com/office/drawing/2014/main" id="{8F5113D4-E767-6B4B-33DF-05F92900B188}"/>
              </a:ext>
            </a:extLst>
          </p:cNvPr>
          <p:cNvSpPr/>
          <p:nvPr/>
        </p:nvSpPr>
        <p:spPr>
          <a:xfrm>
            <a:off x="7882128" y="2633472"/>
            <a:ext cx="329184" cy="228600"/>
          </a:xfrm>
          <a:prstGeom prst="chevron">
            <a:avLst/>
          </a:prstGeom>
          <a:solidFill>
            <a:srgbClr val="1FD2B3"/>
          </a:solidFill>
          <a:ln w="12700">
            <a:solidFill>
              <a:srgbClr val="1FD2B3">
                <a:alpha val="0"/>
              </a:srgbClr>
            </a:solidFill>
            <a:prstDash val="solid"/>
          </a:ln>
        </p:spPr>
      </p:sp>
      <p:sp>
        <p:nvSpPr>
          <p:cNvPr id="10" name="Text 4">
            <a:extLst>
              <a:ext uri="{FF2B5EF4-FFF2-40B4-BE49-F238E27FC236}">
                <a16:creationId xmlns:a16="http://schemas.microsoft.com/office/drawing/2014/main" id="{EEDC7805-DC3C-5526-2734-2F4E53BB0F97}"/>
              </a:ext>
            </a:extLst>
          </p:cNvPr>
          <p:cNvSpPr/>
          <p:nvPr/>
        </p:nvSpPr>
        <p:spPr>
          <a:xfrm>
            <a:off x="658368" y="2011680"/>
            <a:ext cx="3154680" cy="329184"/>
          </a:xfrm>
          <a:prstGeom prst="rect">
            <a:avLst/>
          </a:prstGeom>
          <a:solidFill>
            <a:srgbClr val="1FD2B3"/>
          </a:solidFill>
          <a:ln>
            <a:solidFill>
              <a:srgbClr val="1FD2B3"/>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1. Consolidate evidence base</a:t>
            </a:r>
            <a:endParaRPr lang="en-US" dirty="0"/>
          </a:p>
        </p:txBody>
      </p:sp>
      <p:sp>
        <p:nvSpPr>
          <p:cNvPr id="11" name="Text 5">
            <a:extLst>
              <a:ext uri="{FF2B5EF4-FFF2-40B4-BE49-F238E27FC236}">
                <a16:creationId xmlns:a16="http://schemas.microsoft.com/office/drawing/2014/main" id="{5FF528BC-435E-4849-5F5E-2B90DC082414}"/>
              </a:ext>
            </a:extLst>
          </p:cNvPr>
          <p:cNvSpPr/>
          <p:nvPr/>
        </p:nvSpPr>
        <p:spPr>
          <a:xfrm>
            <a:off x="658368" y="2340864"/>
            <a:ext cx="3154680" cy="1161288"/>
          </a:xfrm>
          <a:prstGeom prst="rect">
            <a:avLst/>
          </a:prstGeom>
          <a:solidFill>
            <a:srgbClr val="F4FFFD"/>
          </a:solidFill>
          <a:ln w="9525">
            <a:solidFill>
              <a:srgbClr val="8DE8D8"/>
            </a:solidFill>
          </a:ln>
        </p:spPr>
        <p:txBody>
          <a:bodyPr wrap="square" rtlCol="0" anchor="t">
            <a:noAutofit/>
          </a:bodyPr>
          <a:lstStyle/>
          <a:p>
            <a:pPr marL="0" indent="0">
              <a:buNone/>
            </a:pPr>
            <a:r>
              <a:rPr lang="en-US" sz="1400" dirty="0">
                <a:solidFill>
                  <a:srgbClr val="252525"/>
                </a:solidFill>
                <a:latin typeface="Aptos" pitchFamily="34" charset="0"/>
                <a:ea typeface="Aptos" pitchFamily="34" charset="-122"/>
                <a:cs typeface="Aptos" pitchFamily="34" charset="-120"/>
              </a:rPr>
              <a:t>• align fiches with external evidence</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check maturity, applicability and constraints</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document assumptions and confidence</a:t>
            </a:r>
            <a:endParaRPr lang="en-US" sz="1400" dirty="0"/>
          </a:p>
        </p:txBody>
      </p:sp>
      <p:sp>
        <p:nvSpPr>
          <p:cNvPr id="12" name="Text 6">
            <a:extLst>
              <a:ext uri="{FF2B5EF4-FFF2-40B4-BE49-F238E27FC236}">
                <a16:creationId xmlns:a16="http://schemas.microsoft.com/office/drawing/2014/main" id="{EF7318A3-2E11-A2F5-D987-CD10C3D01656}"/>
              </a:ext>
            </a:extLst>
          </p:cNvPr>
          <p:cNvSpPr/>
          <p:nvPr/>
        </p:nvSpPr>
        <p:spPr>
          <a:xfrm>
            <a:off x="4517136" y="2011680"/>
            <a:ext cx="3154680" cy="329184"/>
          </a:xfrm>
          <a:prstGeom prst="rect">
            <a:avLst/>
          </a:prstGeom>
          <a:solidFill>
            <a:srgbClr val="24A3CE"/>
          </a:solidFill>
          <a:ln>
            <a:solidFill>
              <a:srgbClr val="24A3CE"/>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2. Map to UC requirements</a:t>
            </a:r>
            <a:endParaRPr lang="en-US" dirty="0"/>
          </a:p>
        </p:txBody>
      </p:sp>
      <p:sp>
        <p:nvSpPr>
          <p:cNvPr id="13" name="Text 7">
            <a:extLst>
              <a:ext uri="{FF2B5EF4-FFF2-40B4-BE49-F238E27FC236}">
                <a16:creationId xmlns:a16="http://schemas.microsoft.com/office/drawing/2014/main" id="{CF9E6241-4884-BF5C-401C-7040E8FE050F}"/>
              </a:ext>
            </a:extLst>
          </p:cNvPr>
          <p:cNvSpPr/>
          <p:nvPr/>
        </p:nvSpPr>
        <p:spPr>
          <a:xfrm>
            <a:off x="4517136" y="2340864"/>
            <a:ext cx="3154680" cy="850392"/>
          </a:xfrm>
          <a:prstGeom prst="rect">
            <a:avLst/>
          </a:prstGeom>
          <a:solidFill>
            <a:srgbClr val="F4FFFD"/>
          </a:solidFill>
          <a:ln w="9525">
            <a:solidFill>
              <a:srgbClr val="8DE8D8"/>
            </a:solidFill>
          </a:ln>
        </p:spPr>
        <p:txBody>
          <a:bodyPr wrap="square" rtlCol="0" anchor="t">
            <a:normAutofit/>
          </a:bodyPr>
          <a:lstStyle/>
          <a:p>
            <a:pPr marL="0" indent="0">
              <a:buNone/>
            </a:pPr>
            <a:r>
              <a:rPr lang="en-US" sz="1400" dirty="0">
                <a:solidFill>
                  <a:srgbClr val="252525"/>
                </a:solidFill>
                <a:latin typeface="Aptos" pitchFamily="34" charset="0"/>
                <a:ea typeface="Aptos" pitchFamily="34" charset="-122"/>
                <a:cs typeface="Aptos" pitchFamily="34" charset="-120"/>
              </a:rPr>
              <a:t>• vessel type, route and mission profile</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energy demand and load pattern</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retrofit or newbuild orientation</a:t>
            </a:r>
            <a:endParaRPr lang="en-US" sz="1400" dirty="0"/>
          </a:p>
        </p:txBody>
      </p:sp>
      <p:sp>
        <p:nvSpPr>
          <p:cNvPr id="14" name="Text 8">
            <a:extLst>
              <a:ext uri="{FF2B5EF4-FFF2-40B4-BE49-F238E27FC236}">
                <a16:creationId xmlns:a16="http://schemas.microsoft.com/office/drawing/2014/main" id="{D1CA63BF-CC5C-B840-0E28-981D57BB6B61}"/>
              </a:ext>
            </a:extLst>
          </p:cNvPr>
          <p:cNvSpPr/>
          <p:nvPr/>
        </p:nvSpPr>
        <p:spPr>
          <a:xfrm>
            <a:off x="8375904" y="2011680"/>
            <a:ext cx="3154680" cy="548640"/>
          </a:xfrm>
          <a:prstGeom prst="rect">
            <a:avLst/>
          </a:prstGeom>
          <a:solidFill>
            <a:srgbClr val="125168"/>
          </a:solidFill>
          <a:ln>
            <a:solidFill>
              <a:srgbClr val="125168"/>
            </a:solidFill>
          </a:ln>
        </p:spPr>
        <p:txBody>
          <a:bodyPr wrap="square" lIns="889" tIns="889" rIns="889" bIns="889" rtlCol="0" anchor="ctr">
            <a:noAutofit/>
          </a:bodyPr>
          <a:lstStyle/>
          <a:p>
            <a:pPr marL="0" indent="0" algn="ctr">
              <a:buNone/>
            </a:pPr>
            <a:r>
              <a:rPr lang="en-US" b="1" dirty="0">
                <a:solidFill>
                  <a:srgbClr val="FFFFFF"/>
                </a:solidFill>
                <a:latin typeface="Aptos" pitchFamily="34" charset="0"/>
                <a:ea typeface="Aptos" pitchFamily="34" charset="-122"/>
                <a:cs typeface="Aptos" pitchFamily="34" charset="-120"/>
              </a:rPr>
              <a:t>3. Screen integration interfaces</a:t>
            </a:r>
            <a:endParaRPr lang="en-US" dirty="0"/>
          </a:p>
        </p:txBody>
      </p:sp>
      <p:sp>
        <p:nvSpPr>
          <p:cNvPr id="15" name="Text 9">
            <a:extLst>
              <a:ext uri="{FF2B5EF4-FFF2-40B4-BE49-F238E27FC236}">
                <a16:creationId xmlns:a16="http://schemas.microsoft.com/office/drawing/2014/main" id="{435C84DF-6A93-9324-A4A4-47721DCA24EC}"/>
              </a:ext>
            </a:extLst>
          </p:cNvPr>
          <p:cNvSpPr/>
          <p:nvPr/>
        </p:nvSpPr>
        <p:spPr>
          <a:xfrm>
            <a:off x="8375904" y="2560320"/>
            <a:ext cx="3154680" cy="996696"/>
          </a:xfrm>
          <a:prstGeom prst="rect">
            <a:avLst/>
          </a:prstGeom>
          <a:solidFill>
            <a:srgbClr val="F4FFFD"/>
          </a:solidFill>
          <a:ln w="9525">
            <a:solidFill>
              <a:srgbClr val="8DE8D8"/>
            </a:solidFill>
          </a:ln>
        </p:spPr>
        <p:txBody>
          <a:bodyPr wrap="square" rtlCol="0" anchor="t">
            <a:normAutofit/>
          </a:bodyPr>
          <a:lstStyle/>
          <a:p>
            <a:pPr marL="0" indent="0">
              <a:buNone/>
            </a:pPr>
            <a:r>
              <a:rPr lang="en-US" sz="1400" dirty="0">
                <a:solidFill>
                  <a:srgbClr val="252525"/>
                </a:solidFill>
                <a:latin typeface="Aptos" pitchFamily="34" charset="0"/>
                <a:ea typeface="Aptos" pitchFamily="34" charset="-122"/>
                <a:cs typeface="Aptos" pitchFamily="34" charset="-120"/>
              </a:rPr>
              <a:t>• onboard modification needs</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fuel/storage, safety and class interfaces</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port infrastructure requirements</a:t>
            </a:r>
            <a:endParaRPr lang="en-US" sz="1400" dirty="0"/>
          </a:p>
        </p:txBody>
      </p:sp>
      <p:sp>
        <p:nvSpPr>
          <p:cNvPr id="16" name="Text 10">
            <a:extLst>
              <a:ext uri="{FF2B5EF4-FFF2-40B4-BE49-F238E27FC236}">
                <a16:creationId xmlns:a16="http://schemas.microsoft.com/office/drawing/2014/main" id="{9106BF4D-0ACA-BEBE-B3AA-367A669BD5C0}"/>
              </a:ext>
            </a:extLst>
          </p:cNvPr>
          <p:cNvSpPr/>
          <p:nvPr/>
        </p:nvSpPr>
        <p:spPr>
          <a:xfrm>
            <a:off x="1828800" y="3950208"/>
            <a:ext cx="3977640" cy="329184"/>
          </a:xfrm>
          <a:prstGeom prst="rect">
            <a:avLst/>
          </a:prstGeom>
          <a:solidFill>
            <a:srgbClr val="3B1642"/>
          </a:solidFill>
          <a:ln>
            <a:solidFill>
              <a:srgbClr val="3B1642"/>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4. Build 2030 / 2050 packages</a:t>
            </a:r>
            <a:endParaRPr lang="en-US" dirty="0"/>
          </a:p>
        </p:txBody>
      </p:sp>
      <p:sp>
        <p:nvSpPr>
          <p:cNvPr id="17" name="Text 11">
            <a:extLst>
              <a:ext uri="{FF2B5EF4-FFF2-40B4-BE49-F238E27FC236}">
                <a16:creationId xmlns:a16="http://schemas.microsoft.com/office/drawing/2014/main" id="{CD83CA91-14B5-7429-E098-2CDF5438227E}"/>
              </a:ext>
            </a:extLst>
          </p:cNvPr>
          <p:cNvSpPr/>
          <p:nvPr/>
        </p:nvSpPr>
        <p:spPr>
          <a:xfrm>
            <a:off x="1828800" y="4279392"/>
            <a:ext cx="3977640" cy="932688"/>
          </a:xfrm>
          <a:prstGeom prst="rect">
            <a:avLst/>
          </a:prstGeom>
          <a:solidFill>
            <a:srgbClr val="F4FFFD"/>
          </a:solidFill>
          <a:ln w="9525">
            <a:solidFill>
              <a:srgbClr val="8DE8D8"/>
            </a:solidFill>
          </a:ln>
        </p:spPr>
        <p:txBody>
          <a:bodyPr wrap="square" rtlCol="0" anchor="t">
            <a:noAutofit/>
          </a:bodyPr>
          <a:lstStyle/>
          <a:p>
            <a:pPr marL="0" indent="0">
              <a:buNone/>
            </a:pPr>
            <a:r>
              <a:rPr lang="en-US" sz="1400" dirty="0">
                <a:solidFill>
                  <a:srgbClr val="252525"/>
                </a:solidFill>
                <a:latin typeface="Aptos" pitchFamily="34" charset="0"/>
                <a:ea typeface="Aptos" pitchFamily="34" charset="-122"/>
                <a:cs typeface="Aptos" pitchFamily="34" charset="-120"/>
              </a:rPr>
              <a:t>• combine compatible technologies</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remove overlaps, conflicts and infeasible options</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distinguish deployability from system change</a:t>
            </a:r>
            <a:endParaRPr lang="en-US" sz="1400" dirty="0"/>
          </a:p>
        </p:txBody>
      </p:sp>
      <p:sp>
        <p:nvSpPr>
          <p:cNvPr id="18" name="Text 12">
            <a:extLst>
              <a:ext uri="{FF2B5EF4-FFF2-40B4-BE49-F238E27FC236}">
                <a16:creationId xmlns:a16="http://schemas.microsoft.com/office/drawing/2014/main" id="{35287C1C-868A-C1F7-F42B-C095AE493D65}"/>
              </a:ext>
            </a:extLst>
          </p:cNvPr>
          <p:cNvSpPr/>
          <p:nvPr/>
        </p:nvSpPr>
        <p:spPr>
          <a:xfrm>
            <a:off x="6400800" y="3950208"/>
            <a:ext cx="3977640" cy="329184"/>
          </a:xfrm>
          <a:prstGeom prst="rect">
            <a:avLst/>
          </a:prstGeom>
          <a:solidFill>
            <a:srgbClr val="125168"/>
          </a:solidFill>
          <a:ln>
            <a:solidFill>
              <a:srgbClr val="125168"/>
            </a:solidFill>
          </a:ln>
        </p:spPr>
        <p:txBody>
          <a:bodyPr wrap="square" lIns="889" tIns="889" rIns="889" bIns="889" rtlCol="0" anchor="ctr">
            <a:normAutofit/>
          </a:bodyPr>
          <a:lstStyle/>
          <a:p>
            <a:pPr marL="0" indent="0" algn="ctr">
              <a:buNone/>
            </a:pPr>
            <a:r>
              <a:rPr lang="en-US" b="1" dirty="0">
                <a:solidFill>
                  <a:srgbClr val="FFFFFF"/>
                </a:solidFill>
                <a:latin typeface="Aptos" pitchFamily="34" charset="0"/>
                <a:ea typeface="Aptos" pitchFamily="34" charset="-122"/>
                <a:cs typeface="Aptos" pitchFamily="34" charset="-120"/>
              </a:rPr>
              <a:t>5. Validate and quantify</a:t>
            </a:r>
            <a:endParaRPr lang="en-US" dirty="0"/>
          </a:p>
        </p:txBody>
      </p:sp>
      <p:sp>
        <p:nvSpPr>
          <p:cNvPr id="19" name="Text 13">
            <a:extLst>
              <a:ext uri="{FF2B5EF4-FFF2-40B4-BE49-F238E27FC236}">
                <a16:creationId xmlns:a16="http://schemas.microsoft.com/office/drawing/2014/main" id="{2116374E-1A95-7C96-1EE0-360DCD862957}"/>
              </a:ext>
            </a:extLst>
          </p:cNvPr>
          <p:cNvSpPr/>
          <p:nvPr/>
        </p:nvSpPr>
        <p:spPr>
          <a:xfrm>
            <a:off x="6400800" y="4279392"/>
            <a:ext cx="3977640" cy="932688"/>
          </a:xfrm>
          <a:prstGeom prst="rect">
            <a:avLst/>
          </a:prstGeom>
          <a:solidFill>
            <a:srgbClr val="F4FFFD"/>
          </a:solidFill>
          <a:ln w="9525">
            <a:solidFill>
              <a:srgbClr val="8DE8D8"/>
            </a:solidFill>
          </a:ln>
        </p:spPr>
        <p:txBody>
          <a:bodyPr wrap="square" rtlCol="0" anchor="t">
            <a:normAutofit/>
          </a:bodyPr>
          <a:lstStyle/>
          <a:p>
            <a:pPr marL="0" indent="0">
              <a:buNone/>
            </a:pPr>
            <a:r>
              <a:rPr lang="en-US" sz="1400" dirty="0">
                <a:solidFill>
                  <a:srgbClr val="252525"/>
                </a:solidFill>
                <a:latin typeface="Aptos" pitchFamily="34" charset="0"/>
                <a:ea typeface="Aptos" pitchFamily="34" charset="-122"/>
                <a:cs typeface="Aptos" pitchFamily="34" charset="-120"/>
              </a:rPr>
              <a:t>• define risks, barriers and evidence gaps</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prepare survey validation inputs</a:t>
            </a:r>
            <a:endParaRPr lang="en-US" sz="1400" dirty="0"/>
          </a:p>
          <a:p>
            <a:pPr marL="0" indent="0">
              <a:buNone/>
            </a:pPr>
            <a:r>
              <a:rPr lang="en-US" sz="1400" dirty="0">
                <a:solidFill>
                  <a:srgbClr val="252525"/>
                </a:solidFill>
                <a:latin typeface="Aptos" pitchFamily="34" charset="0"/>
                <a:ea typeface="Aptos" pitchFamily="34" charset="-122"/>
                <a:cs typeface="Aptos" pitchFamily="34" charset="-120"/>
              </a:rPr>
              <a:t>• hand over to LCA/LCC and CAPEX/OPEX</a:t>
            </a:r>
            <a:endParaRPr lang="en-US" sz="1400" dirty="0"/>
          </a:p>
        </p:txBody>
      </p:sp>
      <p:sp>
        <p:nvSpPr>
          <p:cNvPr id="20" name="Text 14">
            <a:extLst>
              <a:ext uri="{FF2B5EF4-FFF2-40B4-BE49-F238E27FC236}">
                <a16:creationId xmlns:a16="http://schemas.microsoft.com/office/drawing/2014/main" id="{854F1BC4-8AC9-910C-2CD0-332C56AF5A17}"/>
              </a:ext>
            </a:extLst>
          </p:cNvPr>
          <p:cNvSpPr/>
          <p:nvPr/>
        </p:nvSpPr>
        <p:spPr>
          <a:xfrm>
            <a:off x="658368" y="5806440"/>
            <a:ext cx="10863072" cy="329184"/>
          </a:xfrm>
          <a:prstGeom prst="rect">
            <a:avLst/>
          </a:prstGeom>
          <a:solidFill>
            <a:srgbClr val="CCF7EF"/>
          </a:solidFill>
          <a:ln w="12700">
            <a:solidFill>
              <a:srgbClr val="1FD2B3"/>
            </a:solidFill>
          </a:ln>
        </p:spPr>
        <p:txBody>
          <a:bodyPr wrap="square" rtlCol="0" anchor="ctr">
            <a:normAutofit lnSpcReduction="10000"/>
          </a:bodyPr>
          <a:lstStyle/>
          <a:p>
            <a:pPr marL="0" indent="0">
              <a:buNone/>
            </a:pPr>
            <a:r>
              <a:rPr lang="en-US" sz="1600" b="1" dirty="0">
                <a:solidFill>
                  <a:srgbClr val="3B1642"/>
                </a:solidFill>
                <a:latin typeface="Aptos" pitchFamily="34" charset="0"/>
                <a:ea typeface="Aptos" pitchFamily="34" charset="-122"/>
                <a:cs typeface="Aptos" pitchFamily="34" charset="-120"/>
              </a:rPr>
              <a:t>Output: coherent transition packages to be validated by stakeholders and quantified through LCA/LCC.</a:t>
            </a:r>
            <a:endParaRPr lang="en-US" sz="1600" dirty="0"/>
          </a:p>
        </p:txBody>
      </p:sp>
    </p:spTree>
    <p:extLst>
      <p:ext uri="{BB962C8B-B14F-4D97-AF65-F5344CB8AC3E}">
        <p14:creationId xmlns:p14="http://schemas.microsoft.com/office/powerpoint/2010/main" val="3035365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3">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Parameters used to project technologies to 2030 and 2050</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896112"/>
            <a:ext cx="10789920" cy="402336"/>
          </a:xfrm>
          <a:prstGeom prst="rect">
            <a:avLst/>
          </a:prstGeom>
          <a:noFill/>
          <a:ln/>
        </p:spPr>
        <p:txBody>
          <a:bodyPr wrap="square" lIns="0" tIns="0" rIns="0" bIns="0" rtlCol="0" anchor="ctr">
            <a:normAutofit/>
          </a:bodyPr>
          <a:lstStyle/>
          <a:p>
            <a:pPr marL="0" indent="0" algn="ctr">
              <a:buNone/>
            </a:pPr>
            <a:r>
              <a:rPr lang="en-US" sz="1700" b="1" dirty="0">
                <a:solidFill>
                  <a:srgbClr val="12364A"/>
                </a:solidFill>
              </a:rPr>
              <a:t>The projection combines technical feasibility, emission potential and operational-system constraints.</a:t>
            </a:r>
            <a:endParaRPr lang="en-US" sz="1700" dirty="0"/>
          </a:p>
        </p:txBody>
      </p:sp>
      <p:sp>
        <p:nvSpPr>
          <p:cNvPr id="8" name="Text 6"/>
          <p:cNvSpPr/>
          <p:nvPr/>
        </p:nvSpPr>
        <p:spPr>
          <a:xfrm>
            <a:off x="685800" y="1645920"/>
            <a:ext cx="3154680" cy="329184"/>
          </a:xfrm>
          <a:prstGeom prst="rect">
            <a:avLst/>
          </a:prstGeom>
          <a:solidFill>
            <a:srgbClr val="007D88"/>
          </a:solidFill>
          <a:ln/>
        </p:spPr>
        <p:txBody>
          <a:bodyPr wrap="square" lIns="635" tIns="635" rIns="635" bIns="635" rtlCol="0" anchor="ctr">
            <a:normAutofit/>
          </a:bodyPr>
          <a:lstStyle/>
          <a:p>
            <a:pPr marL="0" indent="0" algn="ctr">
              <a:buNone/>
            </a:pPr>
            <a:r>
              <a:rPr lang="en-US" sz="1600" b="1" dirty="0">
                <a:solidFill>
                  <a:srgbClr val="FFFFFF"/>
                </a:solidFill>
              </a:rPr>
              <a:t>1. Applicability &amp; timing</a:t>
            </a:r>
            <a:endParaRPr lang="en-US" sz="1600" dirty="0"/>
          </a:p>
        </p:txBody>
      </p:sp>
      <p:sp>
        <p:nvSpPr>
          <p:cNvPr id="9" name="Text 7"/>
          <p:cNvSpPr/>
          <p:nvPr/>
        </p:nvSpPr>
        <p:spPr>
          <a:xfrm>
            <a:off x="731520" y="2121408"/>
            <a:ext cx="3063240" cy="1143000"/>
          </a:xfrm>
          <a:prstGeom prst="rect">
            <a:avLst/>
          </a:prstGeom>
          <a:noFill/>
          <a:ln/>
        </p:spPr>
        <p:txBody>
          <a:bodyPr wrap="square" rtlCol="0" anchor="ctr">
            <a:noAutofit/>
          </a:bodyPr>
          <a:lstStyle/>
          <a:p>
            <a:pPr marL="0" indent="0">
              <a:buNone/>
            </a:pPr>
            <a:r>
              <a:rPr lang="en-US" sz="1600" dirty="0">
                <a:solidFill>
                  <a:srgbClr val="12364A"/>
                </a:solidFill>
                <a:latin typeface="Aptos" pitchFamily="34" charset="0"/>
                <a:ea typeface="Aptos" pitchFamily="34" charset="-122"/>
                <a:cs typeface="Aptos" pitchFamily="34" charset="-120"/>
              </a:rPr>
              <a:t>• applicability to use case
• retrofit vs newbuild orientation
• maturity / readiness
• modularity</a:t>
            </a:r>
            <a:endParaRPr lang="en-US" sz="1600" dirty="0"/>
          </a:p>
        </p:txBody>
      </p:sp>
      <p:sp>
        <p:nvSpPr>
          <p:cNvPr id="10" name="Text 8"/>
          <p:cNvSpPr/>
          <p:nvPr/>
        </p:nvSpPr>
        <p:spPr>
          <a:xfrm>
            <a:off x="4480560" y="1645920"/>
            <a:ext cx="3154680" cy="329184"/>
          </a:xfrm>
          <a:prstGeom prst="rect">
            <a:avLst/>
          </a:prstGeom>
          <a:solidFill>
            <a:srgbClr val="1F77B4"/>
          </a:solidFill>
          <a:ln/>
        </p:spPr>
        <p:txBody>
          <a:bodyPr wrap="square" lIns="635" tIns="635" rIns="635" bIns="635" rtlCol="0" anchor="ctr">
            <a:normAutofit/>
          </a:bodyPr>
          <a:lstStyle/>
          <a:p>
            <a:pPr marL="0" indent="0" algn="ctr">
              <a:buNone/>
            </a:pPr>
            <a:r>
              <a:rPr lang="en-US" sz="1600" b="1" dirty="0">
                <a:solidFill>
                  <a:srgbClr val="FFFFFF"/>
                </a:solidFill>
              </a:rPr>
              <a:t>2. Integration burden</a:t>
            </a:r>
            <a:endParaRPr lang="en-US" sz="1600" dirty="0"/>
          </a:p>
        </p:txBody>
      </p:sp>
      <p:sp>
        <p:nvSpPr>
          <p:cNvPr id="11" name="Text 9"/>
          <p:cNvSpPr/>
          <p:nvPr/>
        </p:nvSpPr>
        <p:spPr>
          <a:xfrm>
            <a:off x="4526280" y="2121408"/>
            <a:ext cx="3063240" cy="1143000"/>
          </a:xfrm>
          <a:prstGeom prst="rect">
            <a:avLst/>
          </a:prstGeom>
          <a:noFill/>
          <a:ln/>
        </p:spPr>
        <p:txBody>
          <a:bodyPr wrap="square" rtlCol="0" anchor="ctr">
            <a:noAutofit/>
          </a:bodyPr>
          <a:lstStyle/>
          <a:p>
            <a:pPr marL="0" indent="0">
              <a:buNone/>
            </a:pPr>
            <a:r>
              <a:rPr lang="en-US" sz="1600" dirty="0">
                <a:solidFill>
                  <a:srgbClr val="12364A"/>
                </a:solidFill>
                <a:latin typeface="Aptos" pitchFamily="34" charset="0"/>
                <a:ea typeface="Aptos" pitchFamily="34" charset="-122"/>
                <a:cs typeface="Aptos" pitchFamily="34" charset="-120"/>
              </a:rPr>
              <a:t>• ship modification extent
• port infrastructure need
• technological dependencies
• integration complexity
• affected ship systems</a:t>
            </a:r>
            <a:endParaRPr lang="en-US" sz="1600" dirty="0"/>
          </a:p>
        </p:txBody>
      </p:sp>
      <p:sp>
        <p:nvSpPr>
          <p:cNvPr id="12" name="Text 10"/>
          <p:cNvSpPr/>
          <p:nvPr/>
        </p:nvSpPr>
        <p:spPr>
          <a:xfrm>
            <a:off x="8275320" y="1645920"/>
            <a:ext cx="3154680" cy="329184"/>
          </a:xfrm>
          <a:prstGeom prst="rect">
            <a:avLst/>
          </a:prstGeom>
          <a:solidFill>
            <a:srgbClr val="F28C28"/>
          </a:solidFill>
          <a:ln/>
        </p:spPr>
        <p:txBody>
          <a:bodyPr wrap="square" lIns="635" tIns="635" rIns="635" bIns="635" rtlCol="0" anchor="ctr">
            <a:normAutofit/>
          </a:bodyPr>
          <a:lstStyle/>
          <a:p>
            <a:pPr marL="0" indent="0" algn="ctr">
              <a:buNone/>
            </a:pPr>
            <a:r>
              <a:rPr lang="en-US" sz="1600" b="1" dirty="0">
                <a:solidFill>
                  <a:srgbClr val="FFFFFF"/>
                </a:solidFill>
              </a:rPr>
              <a:t>3. Risk interfaces</a:t>
            </a:r>
            <a:endParaRPr lang="en-US" sz="1600" dirty="0"/>
          </a:p>
        </p:txBody>
      </p:sp>
      <p:sp>
        <p:nvSpPr>
          <p:cNvPr id="13" name="Text 11"/>
          <p:cNvSpPr/>
          <p:nvPr/>
        </p:nvSpPr>
        <p:spPr>
          <a:xfrm>
            <a:off x="8321040" y="2121408"/>
            <a:ext cx="3063240" cy="1143000"/>
          </a:xfrm>
          <a:prstGeom prst="rect">
            <a:avLst/>
          </a:prstGeom>
          <a:noFill/>
          <a:ln/>
        </p:spPr>
        <p:txBody>
          <a:bodyPr wrap="square" rtlCol="0" anchor="ctr">
            <a:noAutofit/>
          </a:bodyPr>
          <a:lstStyle/>
          <a:p>
            <a:pPr marL="0" indent="0">
              <a:buNone/>
            </a:pPr>
            <a:r>
              <a:rPr lang="en-US" sz="1600" dirty="0">
                <a:solidFill>
                  <a:srgbClr val="12364A"/>
                </a:solidFill>
                <a:latin typeface="Aptos" pitchFamily="34" charset="0"/>
                <a:ea typeface="Aptos" pitchFamily="34" charset="-122"/>
                <a:cs typeface="Aptos" pitchFamily="34" charset="-120"/>
              </a:rPr>
              <a:t>• safety
• certification / class acceptance
• security
• evidence confidence</a:t>
            </a:r>
            <a:endParaRPr lang="en-US" sz="1600" dirty="0"/>
          </a:p>
        </p:txBody>
      </p:sp>
      <p:sp>
        <p:nvSpPr>
          <p:cNvPr id="14" name="Text 12"/>
          <p:cNvSpPr/>
          <p:nvPr/>
        </p:nvSpPr>
        <p:spPr>
          <a:xfrm>
            <a:off x="960120" y="3977640"/>
            <a:ext cx="4526280" cy="329184"/>
          </a:xfrm>
          <a:prstGeom prst="rect">
            <a:avLst/>
          </a:prstGeom>
          <a:solidFill>
            <a:srgbClr val="3A153E"/>
          </a:solidFill>
          <a:ln/>
        </p:spPr>
        <p:txBody>
          <a:bodyPr wrap="square" lIns="635" tIns="635" rIns="635" bIns="635" rtlCol="0" anchor="ctr">
            <a:normAutofit/>
          </a:bodyPr>
          <a:lstStyle/>
          <a:p>
            <a:pPr marL="0" indent="0" algn="ctr">
              <a:buNone/>
            </a:pPr>
            <a:r>
              <a:rPr lang="en-US" sz="1600" b="1" dirty="0">
                <a:solidFill>
                  <a:srgbClr val="FFFFFF"/>
                </a:solidFill>
              </a:rPr>
              <a:t>4. Operational fit</a:t>
            </a:r>
            <a:endParaRPr lang="en-US" sz="1600" dirty="0"/>
          </a:p>
        </p:txBody>
      </p:sp>
      <p:sp>
        <p:nvSpPr>
          <p:cNvPr id="15" name="Text 13"/>
          <p:cNvSpPr/>
          <p:nvPr/>
        </p:nvSpPr>
        <p:spPr>
          <a:xfrm>
            <a:off x="1005840" y="4453128"/>
            <a:ext cx="4434840" cy="1143000"/>
          </a:xfrm>
          <a:prstGeom prst="rect">
            <a:avLst/>
          </a:prstGeom>
          <a:noFill/>
          <a:ln/>
        </p:spPr>
        <p:txBody>
          <a:bodyPr wrap="square" rtlCol="0" anchor="ctr">
            <a:noAutofit/>
          </a:bodyPr>
          <a:lstStyle/>
          <a:p>
            <a:pPr marL="0" indent="0">
              <a:buNone/>
            </a:pPr>
            <a:r>
              <a:rPr lang="en-US" sz="1600" dirty="0">
                <a:solidFill>
                  <a:srgbClr val="12364A"/>
                </a:solidFill>
                <a:latin typeface="Aptos" pitchFamily="34" charset="0"/>
                <a:ea typeface="Aptos" pitchFamily="34" charset="-122"/>
                <a:cs typeface="Aptos" pitchFamily="34" charset="-120"/>
              </a:rPr>
              <a:t>• range and endurance
• duty cycle and load profile
• port-call frequency
• energy density / tank volume
• payload and schedule sensitivity</a:t>
            </a:r>
            <a:endParaRPr lang="en-US" sz="1600" dirty="0"/>
          </a:p>
        </p:txBody>
      </p:sp>
      <p:sp>
        <p:nvSpPr>
          <p:cNvPr id="16" name="Text 14"/>
          <p:cNvSpPr/>
          <p:nvPr/>
        </p:nvSpPr>
        <p:spPr>
          <a:xfrm>
            <a:off x="6492240" y="3977640"/>
            <a:ext cx="4526280" cy="329184"/>
          </a:xfrm>
          <a:prstGeom prst="rect">
            <a:avLst/>
          </a:prstGeom>
          <a:solidFill>
            <a:srgbClr val="0C3651"/>
          </a:solidFill>
          <a:ln/>
        </p:spPr>
        <p:txBody>
          <a:bodyPr wrap="square" lIns="635" tIns="635" rIns="635" bIns="635" rtlCol="0" anchor="ctr">
            <a:normAutofit/>
          </a:bodyPr>
          <a:lstStyle/>
          <a:p>
            <a:pPr marL="0" indent="0" algn="ctr">
              <a:buNone/>
            </a:pPr>
            <a:r>
              <a:rPr lang="en-US" sz="1600" b="1" dirty="0">
                <a:solidFill>
                  <a:srgbClr val="FFFFFF"/>
                </a:solidFill>
              </a:rPr>
              <a:t>5. Emission axis</a:t>
            </a:r>
            <a:endParaRPr lang="en-US" sz="1600" dirty="0"/>
          </a:p>
        </p:txBody>
      </p:sp>
      <p:sp>
        <p:nvSpPr>
          <p:cNvPr id="17" name="Text 15"/>
          <p:cNvSpPr/>
          <p:nvPr/>
        </p:nvSpPr>
        <p:spPr>
          <a:xfrm>
            <a:off x="6537960" y="4453128"/>
            <a:ext cx="4434840" cy="1143000"/>
          </a:xfrm>
          <a:prstGeom prst="rect">
            <a:avLst/>
          </a:prstGeom>
          <a:noFill/>
          <a:ln/>
        </p:spPr>
        <p:txBody>
          <a:bodyPr wrap="square" rtlCol="0" anchor="ctr">
            <a:normAutofit/>
          </a:bodyPr>
          <a:lstStyle/>
          <a:p>
            <a:pPr marL="0" indent="0">
              <a:buNone/>
            </a:pPr>
            <a:r>
              <a:rPr lang="en-US" sz="1600" dirty="0">
                <a:solidFill>
                  <a:srgbClr val="12364A"/>
                </a:solidFill>
                <a:latin typeface="Aptos" pitchFamily="34" charset="0"/>
                <a:ea typeface="Aptos" pitchFamily="34" charset="-122"/>
                <a:cs typeface="Aptos" pitchFamily="34" charset="-120"/>
              </a:rPr>
              <a:t>• direct onboard emission-reduction category
• kept separate from feasibility
• WtW to be quantified in LCA</a:t>
            </a:r>
            <a:endParaRPr lang="en-US" sz="1600" dirty="0"/>
          </a:p>
        </p:txBody>
      </p:sp>
      <p:sp>
        <p:nvSpPr>
          <p:cNvPr id="18" name="Text 16"/>
          <p:cNvSpPr/>
          <p:nvPr/>
        </p:nvSpPr>
        <p:spPr>
          <a:xfrm>
            <a:off x="868680" y="5779008"/>
            <a:ext cx="10332720" cy="530352"/>
          </a:xfrm>
          <a:prstGeom prst="rect">
            <a:avLst/>
          </a:prstGeom>
          <a:solidFill>
            <a:srgbClr val="007D88"/>
          </a:solidFill>
          <a:ln/>
        </p:spPr>
        <p:txBody>
          <a:bodyPr wrap="square" lIns="508" tIns="508" rIns="508" bIns="508" rtlCol="0" anchor="ctr">
            <a:normAutofit/>
          </a:bodyPr>
          <a:lstStyle/>
          <a:p>
            <a:pPr marL="0" indent="0" algn="ctr">
              <a:buNone/>
            </a:pPr>
            <a:r>
              <a:rPr lang="en-US" sz="1400" b="1" dirty="0">
                <a:solidFill>
                  <a:srgbClr val="FFFFFF"/>
                </a:solidFill>
              </a:rPr>
              <a:t>Scenario selection is score-informed, not score-determined: engineering judgement filters compatibility, overlap and real deployment constraints.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2030 horizon: evolutionary transition</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941833"/>
            <a:ext cx="10789920" cy="402335"/>
          </a:xfrm>
          <a:prstGeom prst="rect">
            <a:avLst/>
          </a:prstGeom>
          <a:noFill/>
          <a:ln/>
        </p:spPr>
        <p:txBody>
          <a:bodyPr wrap="square" lIns="0" tIns="0" rIns="0" bIns="0" rtlCol="0" anchor="ctr">
            <a:noAutofit/>
          </a:bodyPr>
          <a:lstStyle/>
          <a:p>
            <a:pPr marL="0" indent="0" algn="ctr">
              <a:buNone/>
            </a:pPr>
            <a:r>
              <a:rPr lang="en-US" sz="2400" b="1" dirty="0">
                <a:solidFill>
                  <a:srgbClr val="12364A"/>
                </a:solidFill>
              </a:rPr>
              <a:t>2030 is mainly about making existing and near-term vessels compliant and deployable.</a:t>
            </a:r>
            <a:endParaRPr lang="en-US" sz="2400" dirty="0"/>
          </a:p>
        </p:txBody>
      </p:sp>
      <p:sp>
        <p:nvSpPr>
          <p:cNvPr id="8" name="Text 6"/>
          <p:cNvSpPr/>
          <p:nvPr/>
        </p:nvSpPr>
        <p:spPr>
          <a:xfrm>
            <a:off x="777240" y="1645920"/>
            <a:ext cx="2194560" cy="1188720"/>
          </a:xfrm>
          <a:prstGeom prst="rect">
            <a:avLst/>
          </a:prstGeom>
          <a:solidFill>
            <a:srgbClr val="007D88"/>
          </a:solidFill>
          <a:ln/>
        </p:spPr>
        <p:txBody>
          <a:bodyPr wrap="square" lIns="635" tIns="635" rIns="635" bIns="635" rtlCol="0" anchor="ctr">
            <a:normAutofit/>
          </a:bodyPr>
          <a:lstStyle/>
          <a:p>
            <a:pPr marL="0" indent="0" algn="ctr">
              <a:buNone/>
            </a:pPr>
            <a:r>
              <a:rPr lang="en-US" sz="2600" b="1" dirty="0">
                <a:solidFill>
                  <a:srgbClr val="FFFFFF"/>
                </a:solidFill>
              </a:rPr>
              <a:t>RETROFIT</a:t>
            </a:r>
            <a:endParaRPr lang="en-US" sz="2600" dirty="0"/>
          </a:p>
          <a:p>
            <a:pPr marL="0" indent="0" algn="ctr">
              <a:buNone/>
            </a:pPr>
            <a:r>
              <a:rPr lang="en-US" sz="2600" b="1" dirty="0">
                <a:solidFill>
                  <a:srgbClr val="FFFFFF"/>
                </a:solidFill>
              </a:rPr>
              <a:t>FIRST</a:t>
            </a:r>
            <a:endParaRPr lang="en-US" sz="2600" dirty="0"/>
          </a:p>
        </p:txBody>
      </p:sp>
      <p:sp>
        <p:nvSpPr>
          <p:cNvPr id="9" name="Text 7"/>
          <p:cNvSpPr/>
          <p:nvPr/>
        </p:nvSpPr>
        <p:spPr>
          <a:xfrm>
            <a:off x="3337560" y="1572768"/>
            <a:ext cx="7909560" cy="1353312"/>
          </a:xfrm>
          <a:prstGeom prst="rect">
            <a:avLst/>
          </a:prstGeom>
          <a:noFill/>
          <a:ln/>
        </p:spPr>
        <p:txBody>
          <a:bodyPr wrap="square" rtlCol="0" anchor="ctr">
            <a:normAutofit/>
          </a:bodyPr>
          <a:lstStyle/>
          <a:p>
            <a:pPr marL="0" indent="0">
              <a:buNone/>
            </a:pPr>
            <a:r>
              <a:rPr lang="en-US" dirty="0">
                <a:solidFill>
                  <a:srgbClr val="12364A"/>
                </a:solidFill>
                <a:latin typeface="Aptos" pitchFamily="34" charset="0"/>
                <a:ea typeface="Aptos" pitchFamily="34" charset="-122"/>
                <a:cs typeface="Aptos" pitchFamily="34" charset="-120"/>
              </a:rPr>
              <a:t>• Fleet inertia: many 2030 ships are already in service
• Drop-in biofuels, LNG or methanol where compatible with engines and routes
• Hybridisation and BESS used where duty cycles and port calls support them</a:t>
            </a:r>
            <a:endParaRPr lang="en-US" dirty="0"/>
          </a:p>
        </p:txBody>
      </p:sp>
      <p:sp>
        <p:nvSpPr>
          <p:cNvPr id="10" name="Shape 8"/>
          <p:cNvSpPr/>
          <p:nvPr/>
        </p:nvSpPr>
        <p:spPr>
          <a:xfrm>
            <a:off x="868680" y="3200400"/>
            <a:ext cx="10469880" cy="0"/>
          </a:xfrm>
          <a:prstGeom prst="line">
            <a:avLst/>
          </a:prstGeom>
          <a:noFill/>
          <a:ln w="16510">
            <a:solidFill>
              <a:srgbClr val="00B8A9"/>
            </a:solidFill>
            <a:prstDash val="solid"/>
          </a:ln>
        </p:spPr>
        <p:txBody>
          <a:bodyPr/>
          <a:lstStyle/>
          <a:p>
            <a:endParaRPr/>
          </a:p>
        </p:txBody>
      </p:sp>
      <p:sp>
        <p:nvSpPr>
          <p:cNvPr id="11" name="Text 9"/>
          <p:cNvSpPr/>
          <p:nvPr/>
        </p:nvSpPr>
        <p:spPr>
          <a:xfrm>
            <a:off x="777240" y="3456432"/>
            <a:ext cx="3108960" cy="292608"/>
          </a:xfrm>
          <a:prstGeom prst="rect">
            <a:avLst/>
          </a:prstGeom>
          <a:noFill/>
          <a:ln/>
        </p:spPr>
        <p:txBody>
          <a:bodyPr wrap="square" lIns="0" tIns="0" rIns="0" bIns="0" rtlCol="0" anchor="ctr"/>
          <a:lstStyle/>
          <a:p>
            <a:pPr marL="0" indent="0">
              <a:buNone/>
            </a:pPr>
            <a:r>
              <a:rPr lang="en-US" sz="1600" b="1" dirty="0">
                <a:solidFill>
                  <a:srgbClr val="007D88"/>
                </a:solidFill>
              </a:rPr>
              <a:t>Most relevant 2030 levers</a:t>
            </a:r>
            <a:endParaRPr lang="en-US" sz="1600" dirty="0"/>
          </a:p>
        </p:txBody>
      </p:sp>
      <p:sp>
        <p:nvSpPr>
          <p:cNvPr id="12" name="Text 10"/>
          <p:cNvSpPr/>
          <p:nvPr/>
        </p:nvSpPr>
        <p:spPr>
          <a:xfrm>
            <a:off x="777240" y="3977640"/>
            <a:ext cx="2331720" cy="256032"/>
          </a:xfrm>
          <a:prstGeom prst="rect">
            <a:avLst/>
          </a:prstGeom>
          <a:noFill/>
          <a:ln/>
        </p:spPr>
        <p:txBody>
          <a:bodyPr wrap="square" lIns="0" tIns="0" rIns="0" bIns="0" rtlCol="0" anchor="ctr"/>
          <a:lstStyle/>
          <a:p>
            <a:pPr marL="0" indent="0" algn="ctr">
              <a:buNone/>
            </a:pPr>
            <a:r>
              <a:rPr lang="en-US" b="1" dirty="0">
                <a:solidFill>
                  <a:srgbClr val="007D88"/>
                </a:solidFill>
              </a:rPr>
              <a:t>Fuel transition</a:t>
            </a:r>
            <a:endParaRPr lang="en-US" dirty="0"/>
          </a:p>
        </p:txBody>
      </p:sp>
      <p:sp>
        <p:nvSpPr>
          <p:cNvPr id="13" name="Text 11"/>
          <p:cNvSpPr/>
          <p:nvPr/>
        </p:nvSpPr>
        <p:spPr>
          <a:xfrm>
            <a:off x="777240" y="4370832"/>
            <a:ext cx="2331720" cy="685800"/>
          </a:xfrm>
          <a:prstGeom prst="rect">
            <a:avLst/>
          </a:prstGeom>
          <a:noFill/>
          <a:ln/>
        </p:spPr>
        <p:txBody>
          <a:bodyPr wrap="square" lIns="254" tIns="254" rIns="254" bIns="254" rtlCol="0" anchor="ctr">
            <a:normAutofit/>
          </a:bodyPr>
          <a:lstStyle/>
          <a:p>
            <a:pPr marL="0" indent="0" algn="ctr">
              <a:buNone/>
            </a:pPr>
            <a:r>
              <a:rPr lang="en-US" dirty="0">
                <a:solidFill>
                  <a:srgbClr val="12364A"/>
                </a:solidFill>
              </a:rPr>
              <a:t>biofuels • LNG • methanol readiness</a:t>
            </a:r>
            <a:endParaRPr lang="en-US" dirty="0"/>
          </a:p>
        </p:txBody>
      </p:sp>
      <p:sp>
        <p:nvSpPr>
          <p:cNvPr id="14" name="Text 12"/>
          <p:cNvSpPr/>
          <p:nvPr/>
        </p:nvSpPr>
        <p:spPr>
          <a:xfrm>
            <a:off x="3611880" y="3977640"/>
            <a:ext cx="2331720" cy="256032"/>
          </a:xfrm>
          <a:prstGeom prst="rect">
            <a:avLst/>
          </a:prstGeom>
          <a:noFill/>
          <a:ln/>
        </p:spPr>
        <p:txBody>
          <a:bodyPr wrap="square" lIns="0" tIns="0" rIns="0" bIns="0" rtlCol="0" anchor="ctr"/>
          <a:lstStyle/>
          <a:p>
            <a:pPr marL="0" indent="0" algn="ctr">
              <a:buNone/>
            </a:pPr>
            <a:r>
              <a:rPr lang="en-US" b="1" dirty="0">
                <a:solidFill>
                  <a:srgbClr val="1F77B4"/>
                </a:solidFill>
              </a:rPr>
              <a:t>Efficiency</a:t>
            </a:r>
            <a:endParaRPr lang="en-US" dirty="0"/>
          </a:p>
        </p:txBody>
      </p:sp>
      <p:sp>
        <p:nvSpPr>
          <p:cNvPr id="15" name="Text 13"/>
          <p:cNvSpPr/>
          <p:nvPr/>
        </p:nvSpPr>
        <p:spPr>
          <a:xfrm>
            <a:off x="3611880" y="4370832"/>
            <a:ext cx="2331720" cy="685800"/>
          </a:xfrm>
          <a:prstGeom prst="rect">
            <a:avLst/>
          </a:prstGeom>
          <a:noFill/>
          <a:ln/>
        </p:spPr>
        <p:txBody>
          <a:bodyPr wrap="square" lIns="254" tIns="254" rIns="254" bIns="254" rtlCol="0" anchor="ctr">
            <a:noAutofit/>
          </a:bodyPr>
          <a:lstStyle/>
          <a:p>
            <a:pPr marL="0" indent="0" algn="ctr">
              <a:buNone/>
            </a:pPr>
            <a:r>
              <a:rPr lang="en-US" dirty="0">
                <a:solidFill>
                  <a:srgbClr val="12364A"/>
                </a:solidFill>
              </a:rPr>
              <a:t>coatings • hull cleaning • propulsor optimisation</a:t>
            </a:r>
            <a:endParaRPr lang="en-US" dirty="0"/>
          </a:p>
        </p:txBody>
      </p:sp>
      <p:sp>
        <p:nvSpPr>
          <p:cNvPr id="16" name="Text 14"/>
          <p:cNvSpPr/>
          <p:nvPr/>
        </p:nvSpPr>
        <p:spPr>
          <a:xfrm>
            <a:off x="6446520" y="3977640"/>
            <a:ext cx="2331720" cy="256032"/>
          </a:xfrm>
          <a:prstGeom prst="rect">
            <a:avLst/>
          </a:prstGeom>
          <a:noFill/>
          <a:ln/>
        </p:spPr>
        <p:txBody>
          <a:bodyPr wrap="square" lIns="0" tIns="0" rIns="0" bIns="0" rtlCol="0" anchor="ctr"/>
          <a:lstStyle/>
          <a:p>
            <a:pPr marL="0" indent="0" algn="ctr">
              <a:buNone/>
            </a:pPr>
            <a:r>
              <a:rPr lang="en-US" b="1" dirty="0">
                <a:solidFill>
                  <a:srgbClr val="F28C28"/>
                </a:solidFill>
              </a:rPr>
              <a:t>Electrification</a:t>
            </a:r>
            <a:endParaRPr lang="en-US" dirty="0"/>
          </a:p>
        </p:txBody>
      </p:sp>
      <p:sp>
        <p:nvSpPr>
          <p:cNvPr id="17" name="Text 15"/>
          <p:cNvSpPr/>
          <p:nvPr/>
        </p:nvSpPr>
        <p:spPr>
          <a:xfrm>
            <a:off x="6446520" y="4370832"/>
            <a:ext cx="2331720" cy="685800"/>
          </a:xfrm>
          <a:prstGeom prst="rect">
            <a:avLst/>
          </a:prstGeom>
          <a:noFill/>
          <a:ln/>
        </p:spPr>
        <p:txBody>
          <a:bodyPr wrap="square" lIns="254" tIns="254" rIns="254" bIns="254" rtlCol="0" anchor="ctr">
            <a:noAutofit/>
          </a:bodyPr>
          <a:lstStyle/>
          <a:p>
            <a:pPr marL="0" indent="0" algn="ctr">
              <a:buNone/>
            </a:pPr>
            <a:r>
              <a:rPr lang="en-US" dirty="0">
                <a:solidFill>
                  <a:srgbClr val="12364A"/>
                </a:solidFill>
              </a:rPr>
              <a:t>BESS • hybrid propulsion • shore power</a:t>
            </a:r>
            <a:endParaRPr lang="en-US" dirty="0"/>
          </a:p>
        </p:txBody>
      </p:sp>
      <p:sp>
        <p:nvSpPr>
          <p:cNvPr id="18" name="Text 16"/>
          <p:cNvSpPr/>
          <p:nvPr/>
        </p:nvSpPr>
        <p:spPr>
          <a:xfrm>
            <a:off x="9281160" y="3977640"/>
            <a:ext cx="2331720" cy="256032"/>
          </a:xfrm>
          <a:prstGeom prst="rect">
            <a:avLst/>
          </a:prstGeom>
          <a:noFill/>
          <a:ln/>
        </p:spPr>
        <p:txBody>
          <a:bodyPr wrap="square" lIns="0" tIns="0" rIns="0" bIns="0" rtlCol="0" anchor="ctr"/>
          <a:lstStyle/>
          <a:p>
            <a:pPr marL="0" indent="0" algn="ctr">
              <a:buNone/>
            </a:pPr>
            <a:r>
              <a:rPr lang="en-US" b="1" dirty="0">
                <a:solidFill>
                  <a:srgbClr val="3A153E"/>
                </a:solidFill>
              </a:rPr>
              <a:t>Digital</a:t>
            </a:r>
            <a:endParaRPr lang="en-US" dirty="0"/>
          </a:p>
        </p:txBody>
      </p:sp>
      <p:sp>
        <p:nvSpPr>
          <p:cNvPr id="19" name="Text 17"/>
          <p:cNvSpPr/>
          <p:nvPr/>
        </p:nvSpPr>
        <p:spPr>
          <a:xfrm>
            <a:off x="9281160" y="4370832"/>
            <a:ext cx="2331720" cy="685800"/>
          </a:xfrm>
          <a:prstGeom prst="rect">
            <a:avLst/>
          </a:prstGeom>
          <a:noFill/>
          <a:ln/>
        </p:spPr>
        <p:txBody>
          <a:bodyPr wrap="square" lIns="254" tIns="254" rIns="254" bIns="254" rtlCol="0" anchor="ctr">
            <a:normAutofit fontScale="92500" lnSpcReduction="20000"/>
          </a:bodyPr>
          <a:lstStyle/>
          <a:p>
            <a:pPr marL="0" indent="0" algn="ctr">
              <a:buNone/>
            </a:pPr>
            <a:r>
              <a:rPr lang="en-US" dirty="0">
                <a:solidFill>
                  <a:srgbClr val="12364A"/>
                </a:solidFill>
              </a:rPr>
              <a:t>EMS/PMS • voyage optimisation • monitoring</a:t>
            </a:r>
            <a:endParaRPr lang="en-US" dirty="0"/>
          </a:p>
        </p:txBody>
      </p:sp>
      <p:sp>
        <p:nvSpPr>
          <p:cNvPr id="20" name="Text 18"/>
          <p:cNvSpPr/>
          <p:nvPr/>
        </p:nvSpPr>
        <p:spPr>
          <a:xfrm>
            <a:off x="777240" y="5312664"/>
            <a:ext cx="5257800" cy="685800"/>
          </a:xfrm>
          <a:prstGeom prst="rect">
            <a:avLst/>
          </a:prstGeom>
          <a:solidFill>
            <a:srgbClr val="007D88"/>
          </a:solidFill>
          <a:ln/>
        </p:spPr>
        <p:txBody>
          <a:bodyPr wrap="square" lIns="508" tIns="508" rIns="508" bIns="508" rtlCol="0" anchor="ctr">
            <a:normAutofit/>
          </a:bodyPr>
          <a:lstStyle/>
          <a:p>
            <a:pPr marL="0" indent="0" algn="ctr">
              <a:buNone/>
            </a:pPr>
            <a:r>
              <a:rPr lang="en-US" b="1" dirty="0">
                <a:solidFill>
                  <a:srgbClr val="FFFFFF"/>
                </a:solidFill>
              </a:rPr>
              <a:t>Main opportunity: rapid deployment without waiting for full fleet replacement.</a:t>
            </a:r>
            <a:endParaRPr lang="en-US" dirty="0"/>
          </a:p>
        </p:txBody>
      </p:sp>
      <p:sp>
        <p:nvSpPr>
          <p:cNvPr id="21" name="Text 19"/>
          <p:cNvSpPr/>
          <p:nvPr/>
        </p:nvSpPr>
        <p:spPr>
          <a:xfrm>
            <a:off x="6217920" y="5312664"/>
            <a:ext cx="5532120" cy="685800"/>
          </a:xfrm>
          <a:prstGeom prst="rect">
            <a:avLst/>
          </a:prstGeom>
          <a:solidFill>
            <a:srgbClr val="F28C28"/>
          </a:solidFill>
          <a:ln/>
        </p:spPr>
        <p:txBody>
          <a:bodyPr wrap="square" lIns="508" tIns="508" rIns="508" bIns="508" rtlCol="0" anchor="ctr">
            <a:normAutofit/>
          </a:bodyPr>
          <a:lstStyle/>
          <a:p>
            <a:pPr marL="0" indent="0" algn="ctr">
              <a:buNone/>
            </a:pPr>
            <a:r>
              <a:rPr lang="en-US" b="1" dirty="0">
                <a:solidFill>
                  <a:srgbClr val="FFFFFF"/>
                </a:solidFill>
              </a:rPr>
              <a:t>Main barrier: infrastructure, fuel availability and retrofit margins remain route-specific.</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2050 horizon: system transformation</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960120"/>
            <a:ext cx="10789920" cy="384048"/>
          </a:xfrm>
          <a:prstGeom prst="rect">
            <a:avLst/>
          </a:prstGeom>
          <a:noFill/>
          <a:ln/>
        </p:spPr>
        <p:txBody>
          <a:bodyPr wrap="square" lIns="0" tIns="0" rIns="0" bIns="0" rtlCol="0" anchor="ctr">
            <a:normAutofit/>
          </a:bodyPr>
          <a:lstStyle/>
          <a:p>
            <a:pPr marL="0" indent="0" algn="ctr">
              <a:buNone/>
            </a:pPr>
            <a:r>
              <a:rPr lang="en-US" sz="2400" b="1" dirty="0">
                <a:solidFill>
                  <a:srgbClr val="12364A"/>
                </a:solidFill>
              </a:rPr>
              <a:t>2050 assumes climate-neutral operations and mature enabling infrastructure.</a:t>
            </a:r>
            <a:endParaRPr lang="en-US" sz="2400" dirty="0"/>
          </a:p>
        </p:txBody>
      </p:sp>
      <p:sp>
        <p:nvSpPr>
          <p:cNvPr id="8" name="Text 6"/>
          <p:cNvSpPr/>
          <p:nvPr/>
        </p:nvSpPr>
        <p:spPr>
          <a:xfrm>
            <a:off x="777240" y="1645920"/>
            <a:ext cx="2194560" cy="1188720"/>
          </a:xfrm>
          <a:prstGeom prst="rect">
            <a:avLst/>
          </a:prstGeom>
          <a:solidFill>
            <a:srgbClr val="3A153E"/>
          </a:solidFill>
          <a:ln/>
        </p:spPr>
        <p:txBody>
          <a:bodyPr wrap="square" lIns="635" tIns="635" rIns="635" bIns="635" rtlCol="0" anchor="ctr">
            <a:normAutofit/>
          </a:bodyPr>
          <a:lstStyle/>
          <a:p>
            <a:pPr marL="0" indent="0" algn="ctr">
              <a:buNone/>
            </a:pPr>
            <a:r>
              <a:rPr lang="en-US" sz="2500" b="1" dirty="0">
                <a:solidFill>
                  <a:srgbClr val="FFFFFF"/>
                </a:solidFill>
              </a:rPr>
              <a:t>NEWBUILD</a:t>
            </a:r>
            <a:endParaRPr lang="en-US" sz="2500" dirty="0"/>
          </a:p>
          <a:p>
            <a:pPr marL="0" indent="0" algn="ctr">
              <a:buNone/>
            </a:pPr>
            <a:r>
              <a:rPr lang="en-US" sz="2500" b="1" dirty="0">
                <a:solidFill>
                  <a:srgbClr val="FFFFFF"/>
                </a:solidFill>
              </a:rPr>
              <a:t>SYSTEMS</a:t>
            </a:r>
            <a:endParaRPr lang="en-US" sz="2500" dirty="0"/>
          </a:p>
        </p:txBody>
      </p:sp>
      <p:sp>
        <p:nvSpPr>
          <p:cNvPr id="9" name="Text 7"/>
          <p:cNvSpPr/>
          <p:nvPr/>
        </p:nvSpPr>
        <p:spPr>
          <a:xfrm>
            <a:off x="3337560" y="1572768"/>
            <a:ext cx="7909560" cy="1353312"/>
          </a:xfrm>
          <a:prstGeom prst="rect">
            <a:avLst/>
          </a:prstGeom>
          <a:noFill/>
          <a:ln/>
        </p:spPr>
        <p:txBody>
          <a:bodyPr wrap="square" rtlCol="0" anchor="ctr">
            <a:normAutofit/>
          </a:bodyPr>
          <a:lstStyle/>
          <a:p>
            <a:pPr marL="0" indent="0">
              <a:buNone/>
            </a:pPr>
            <a:r>
              <a:rPr lang="en-US" dirty="0">
                <a:solidFill>
                  <a:srgbClr val="12364A"/>
                </a:solidFill>
                <a:latin typeface="Aptos" pitchFamily="34" charset="0"/>
                <a:ea typeface="Aptos" pitchFamily="34" charset="-122"/>
                <a:cs typeface="Aptos" pitchFamily="34" charset="-120"/>
              </a:rPr>
              <a:t>• Alternative energy carriers become integral to vessel architecture
• Ammonia and e-methanol dominate long-range options
• Hydrogen fuel-cell hybrids and battery-electric systems dominate predictable shorter services</a:t>
            </a:r>
            <a:endParaRPr lang="en-US" dirty="0"/>
          </a:p>
        </p:txBody>
      </p:sp>
      <p:sp>
        <p:nvSpPr>
          <p:cNvPr id="10" name="Text 8"/>
          <p:cNvSpPr/>
          <p:nvPr/>
        </p:nvSpPr>
        <p:spPr>
          <a:xfrm>
            <a:off x="960120" y="3246120"/>
            <a:ext cx="2057400" cy="347472"/>
          </a:xfrm>
          <a:prstGeom prst="rect">
            <a:avLst/>
          </a:prstGeom>
          <a:solidFill>
            <a:srgbClr val="007D88"/>
          </a:solidFill>
          <a:ln/>
        </p:spPr>
        <p:txBody>
          <a:bodyPr wrap="square" lIns="635" tIns="635" rIns="635" bIns="635" rtlCol="0" anchor="ctr">
            <a:normAutofit/>
          </a:bodyPr>
          <a:lstStyle/>
          <a:p>
            <a:pPr marL="0" indent="0" algn="ctr">
              <a:buNone/>
            </a:pPr>
            <a:r>
              <a:rPr lang="en-US" b="1" dirty="0">
                <a:solidFill>
                  <a:srgbClr val="FFFFFF"/>
                </a:solidFill>
              </a:rPr>
              <a:t>Ship design</a:t>
            </a:r>
            <a:endParaRPr lang="en-US" dirty="0"/>
          </a:p>
        </p:txBody>
      </p:sp>
      <p:sp>
        <p:nvSpPr>
          <p:cNvPr id="11" name="Text 9"/>
          <p:cNvSpPr/>
          <p:nvPr/>
        </p:nvSpPr>
        <p:spPr>
          <a:xfrm>
            <a:off x="3246120" y="3246120"/>
            <a:ext cx="7818120" cy="347472"/>
          </a:xfrm>
          <a:prstGeom prst="rect">
            <a:avLst/>
          </a:prstGeom>
          <a:noFill/>
          <a:ln/>
        </p:spPr>
        <p:txBody>
          <a:bodyPr wrap="square" rtlCol="0" anchor="ctr">
            <a:noAutofit/>
          </a:bodyPr>
          <a:lstStyle/>
          <a:p>
            <a:pPr marL="0" indent="0">
              <a:buNone/>
            </a:pPr>
            <a:r>
              <a:rPr lang="en-US" dirty="0">
                <a:solidFill>
                  <a:srgbClr val="12364A"/>
                </a:solidFill>
              </a:rPr>
              <a:t>fuel storage • safety zones • machinery spaces</a:t>
            </a:r>
            <a:endParaRPr lang="en-US" dirty="0"/>
          </a:p>
        </p:txBody>
      </p:sp>
      <p:sp>
        <p:nvSpPr>
          <p:cNvPr id="12" name="Text 10"/>
          <p:cNvSpPr/>
          <p:nvPr/>
        </p:nvSpPr>
        <p:spPr>
          <a:xfrm>
            <a:off x="960120" y="3813048"/>
            <a:ext cx="2057400" cy="347472"/>
          </a:xfrm>
          <a:prstGeom prst="rect">
            <a:avLst/>
          </a:prstGeom>
          <a:solidFill>
            <a:srgbClr val="1F77B4"/>
          </a:solidFill>
          <a:ln/>
        </p:spPr>
        <p:txBody>
          <a:bodyPr wrap="square" lIns="635" tIns="635" rIns="635" bIns="635" rtlCol="0" anchor="ctr">
            <a:normAutofit/>
          </a:bodyPr>
          <a:lstStyle/>
          <a:p>
            <a:pPr marL="0" indent="0" algn="ctr">
              <a:buNone/>
            </a:pPr>
            <a:r>
              <a:rPr lang="en-US" b="1" dirty="0">
                <a:solidFill>
                  <a:srgbClr val="FFFFFF"/>
                </a:solidFill>
              </a:rPr>
              <a:t>Port interface</a:t>
            </a:r>
            <a:endParaRPr lang="en-US" dirty="0"/>
          </a:p>
        </p:txBody>
      </p:sp>
      <p:sp>
        <p:nvSpPr>
          <p:cNvPr id="13" name="Text 11"/>
          <p:cNvSpPr/>
          <p:nvPr/>
        </p:nvSpPr>
        <p:spPr>
          <a:xfrm>
            <a:off x="3246120" y="3813048"/>
            <a:ext cx="7818120" cy="347472"/>
          </a:xfrm>
          <a:prstGeom prst="rect">
            <a:avLst/>
          </a:prstGeom>
          <a:noFill/>
          <a:ln/>
        </p:spPr>
        <p:txBody>
          <a:bodyPr wrap="square" rtlCol="0" anchor="ctr">
            <a:noAutofit/>
          </a:bodyPr>
          <a:lstStyle/>
          <a:p>
            <a:pPr marL="0" indent="0">
              <a:buNone/>
            </a:pPr>
            <a:r>
              <a:rPr lang="en-US" dirty="0">
                <a:solidFill>
                  <a:srgbClr val="12364A"/>
                </a:solidFill>
              </a:rPr>
              <a:t>bunkering • high-power charging • grid and fuel logistics</a:t>
            </a:r>
            <a:endParaRPr lang="en-US" dirty="0"/>
          </a:p>
        </p:txBody>
      </p:sp>
      <p:sp>
        <p:nvSpPr>
          <p:cNvPr id="14" name="Text 12"/>
          <p:cNvSpPr/>
          <p:nvPr/>
        </p:nvSpPr>
        <p:spPr>
          <a:xfrm>
            <a:off x="960120" y="4379976"/>
            <a:ext cx="2057400" cy="347472"/>
          </a:xfrm>
          <a:prstGeom prst="rect">
            <a:avLst/>
          </a:prstGeom>
          <a:solidFill>
            <a:srgbClr val="F28C28"/>
          </a:solidFill>
          <a:ln/>
        </p:spPr>
        <p:txBody>
          <a:bodyPr wrap="square" lIns="635" tIns="635" rIns="635" bIns="635" rtlCol="0" anchor="ctr">
            <a:normAutofit/>
          </a:bodyPr>
          <a:lstStyle/>
          <a:p>
            <a:pPr marL="0" indent="0" algn="ctr">
              <a:buNone/>
            </a:pPr>
            <a:r>
              <a:rPr lang="en-US" b="1" dirty="0">
                <a:solidFill>
                  <a:srgbClr val="FFFFFF"/>
                </a:solidFill>
              </a:rPr>
              <a:t>Digital operation</a:t>
            </a:r>
            <a:endParaRPr lang="en-US" dirty="0"/>
          </a:p>
        </p:txBody>
      </p:sp>
      <p:sp>
        <p:nvSpPr>
          <p:cNvPr id="15" name="Text 13"/>
          <p:cNvSpPr/>
          <p:nvPr/>
        </p:nvSpPr>
        <p:spPr>
          <a:xfrm>
            <a:off x="3246120" y="4379976"/>
            <a:ext cx="7818120" cy="347472"/>
          </a:xfrm>
          <a:prstGeom prst="rect">
            <a:avLst/>
          </a:prstGeom>
          <a:noFill/>
          <a:ln/>
        </p:spPr>
        <p:txBody>
          <a:bodyPr wrap="square" rtlCol="0" anchor="ctr">
            <a:noAutofit/>
          </a:bodyPr>
          <a:lstStyle/>
          <a:p>
            <a:pPr marL="0" indent="0">
              <a:buNone/>
            </a:pPr>
            <a:r>
              <a:rPr lang="en-US" dirty="0">
                <a:solidFill>
                  <a:srgbClr val="12364A"/>
                </a:solidFill>
              </a:rPr>
              <a:t>digital twins • real-time optimisation • autonomy support</a:t>
            </a:r>
            <a:endParaRPr lang="en-US" dirty="0"/>
          </a:p>
        </p:txBody>
      </p:sp>
      <p:sp>
        <p:nvSpPr>
          <p:cNvPr id="16" name="Text 14"/>
          <p:cNvSpPr/>
          <p:nvPr/>
        </p:nvSpPr>
        <p:spPr>
          <a:xfrm>
            <a:off x="960120" y="4946904"/>
            <a:ext cx="2057400" cy="347472"/>
          </a:xfrm>
          <a:prstGeom prst="rect">
            <a:avLst/>
          </a:prstGeom>
          <a:solidFill>
            <a:srgbClr val="3A153E"/>
          </a:solidFill>
          <a:ln/>
        </p:spPr>
        <p:txBody>
          <a:bodyPr wrap="square" lIns="635" tIns="635" rIns="635" bIns="635" rtlCol="0" anchor="ctr">
            <a:noAutofit/>
          </a:bodyPr>
          <a:lstStyle/>
          <a:p>
            <a:pPr marL="0" indent="0" algn="ctr">
              <a:buNone/>
            </a:pPr>
            <a:r>
              <a:rPr lang="en-US" b="1" dirty="0">
                <a:solidFill>
                  <a:srgbClr val="FFFFFF"/>
                </a:solidFill>
              </a:rPr>
              <a:t>Regulation &amp; skills</a:t>
            </a:r>
            <a:endParaRPr lang="en-US" dirty="0"/>
          </a:p>
        </p:txBody>
      </p:sp>
      <p:sp>
        <p:nvSpPr>
          <p:cNvPr id="17" name="Text 15"/>
          <p:cNvSpPr/>
          <p:nvPr/>
        </p:nvSpPr>
        <p:spPr>
          <a:xfrm>
            <a:off x="3246120" y="4946904"/>
            <a:ext cx="7818120" cy="347472"/>
          </a:xfrm>
          <a:prstGeom prst="rect">
            <a:avLst/>
          </a:prstGeom>
          <a:noFill/>
          <a:ln/>
        </p:spPr>
        <p:txBody>
          <a:bodyPr wrap="square" rtlCol="0" anchor="ctr">
            <a:noAutofit/>
          </a:bodyPr>
          <a:lstStyle/>
          <a:p>
            <a:pPr marL="0" indent="0">
              <a:buNone/>
            </a:pPr>
            <a:r>
              <a:rPr lang="en-US" dirty="0">
                <a:solidFill>
                  <a:srgbClr val="12364A"/>
                </a:solidFill>
              </a:rPr>
              <a:t>class rules • emergency procedures • crew competence</a:t>
            </a:r>
            <a:endParaRPr lang="en-US" dirty="0"/>
          </a:p>
        </p:txBody>
      </p:sp>
      <p:sp>
        <p:nvSpPr>
          <p:cNvPr id="18" name="Text 16"/>
          <p:cNvSpPr/>
          <p:nvPr/>
        </p:nvSpPr>
        <p:spPr>
          <a:xfrm>
            <a:off x="1024128" y="5669280"/>
            <a:ext cx="10058400" cy="384048"/>
          </a:xfrm>
          <a:prstGeom prst="rect">
            <a:avLst/>
          </a:prstGeom>
          <a:noFill/>
          <a:ln/>
        </p:spPr>
        <p:txBody>
          <a:bodyPr wrap="square" lIns="0" tIns="0" rIns="0" bIns="0" rtlCol="0" anchor="ctr">
            <a:normAutofit/>
          </a:bodyPr>
          <a:lstStyle/>
          <a:p>
            <a:pPr marL="0" indent="0" algn="ctr">
              <a:buNone/>
            </a:pPr>
            <a:r>
              <a:rPr lang="en-US" sz="1600" b="1" dirty="0">
                <a:solidFill>
                  <a:srgbClr val="007D88"/>
                </a:solidFill>
              </a:rPr>
              <a:t>2050 discussion is therefore a ship–port–energy system question, not only an onboard technology question.</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Technology catalogue assessed in TRUSTEE T2.3</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877824"/>
            <a:ext cx="10789920" cy="457200"/>
          </a:xfrm>
          <a:prstGeom prst="rect">
            <a:avLst/>
          </a:prstGeom>
          <a:noFill/>
          <a:ln/>
        </p:spPr>
        <p:txBody>
          <a:bodyPr wrap="square" lIns="0" tIns="0" rIns="0" bIns="0" rtlCol="0" anchor="ctr">
            <a:normAutofit lnSpcReduction="10000"/>
          </a:bodyPr>
          <a:lstStyle/>
          <a:p>
            <a:pPr marL="0" indent="0" algn="ctr">
              <a:buNone/>
            </a:pPr>
            <a:r>
              <a:rPr lang="en-US" sz="1650" b="1" dirty="0">
                <a:solidFill>
                  <a:srgbClr val="12364A"/>
                </a:solidFill>
              </a:rPr>
              <a:t>33 technologies were grouped as an integrated portfolio: not only fuels, but also electrification, efficiency, digital systems and ship–port interfaces.</a:t>
            </a:r>
            <a:endParaRPr lang="en-US" sz="1650" dirty="0"/>
          </a:p>
        </p:txBody>
      </p:sp>
      <p:sp>
        <p:nvSpPr>
          <p:cNvPr id="8" name="Text 6"/>
          <p:cNvSpPr/>
          <p:nvPr/>
        </p:nvSpPr>
        <p:spPr>
          <a:xfrm>
            <a:off x="777240" y="1645920"/>
            <a:ext cx="1965960" cy="310896"/>
          </a:xfrm>
          <a:prstGeom prst="rect">
            <a:avLst/>
          </a:prstGeom>
          <a:solidFill>
            <a:srgbClr val="007D88"/>
          </a:solidFill>
          <a:ln/>
        </p:spPr>
        <p:txBody>
          <a:bodyPr wrap="square" lIns="635" tIns="635" rIns="635" bIns="635" rtlCol="0" anchor="ctr">
            <a:normAutofit/>
          </a:bodyPr>
          <a:lstStyle/>
          <a:p>
            <a:pPr marL="0" indent="0" algn="ctr">
              <a:buNone/>
            </a:pPr>
            <a:r>
              <a:rPr lang="en-US" sz="1400" b="1" dirty="0">
                <a:solidFill>
                  <a:srgbClr val="FFFFFF"/>
                </a:solidFill>
              </a:rPr>
              <a:t>Fuel transition</a:t>
            </a:r>
            <a:endParaRPr lang="en-US" sz="1400" dirty="0"/>
          </a:p>
        </p:txBody>
      </p:sp>
      <p:sp>
        <p:nvSpPr>
          <p:cNvPr id="9" name="Text 7"/>
          <p:cNvSpPr/>
          <p:nvPr/>
        </p:nvSpPr>
        <p:spPr>
          <a:xfrm>
            <a:off x="2926080" y="1627632"/>
            <a:ext cx="3200400" cy="502920"/>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T01 Biofuels • T02 LNG • T03 e-methanol</a:t>
            </a:r>
            <a:endParaRPr lang="en-US" sz="1400" dirty="0"/>
          </a:p>
        </p:txBody>
      </p:sp>
      <p:sp>
        <p:nvSpPr>
          <p:cNvPr id="10" name="Text 8"/>
          <p:cNvSpPr/>
          <p:nvPr/>
        </p:nvSpPr>
        <p:spPr>
          <a:xfrm>
            <a:off x="777240" y="2578608"/>
            <a:ext cx="1965960" cy="502920"/>
          </a:xfrm>
          <a:prstGeom prst="rect">
            <a:avLst/>
          </a:prstGeom>
          <a:solidFill>
            <a:srgbClr val="3A153E"/>
          </a:solidFill>
          <a:ln/>
        </p:spPr>
        <p:txBody>
          <a:bodyPr wrap="square" lIns="635" tIns="635" rIns="635" bIns="635" rtlCol="0" anchor="ctr">
            <a:noAutofit/>
          </a:bodyPr>
          <a:lstStyle/>
          <a:p>
            <a:pPr marL="0" indent="0" algn="ctr">
              <a:buNone/>
            </a:pPr>
            <a:r>
              <a:rPr lang="en-US" sz="1400" b="1" dirty="0">
                <a:solidFill>
                  <a:srgbClr val="FFFFFF"/>
                </a:solidFill>
              </a:rPr>
              <a:t>Zero-carbon / H₂ pathways</a:t>
            </a:r>
            <a:endParaRPr lang="en-US" sz="1400" dirty="0"/>
          </a:p>
        </p:txBody>
      </p:sp>
      <p:sp>
        <p:nvSpPr>
          <p:cNvPr id="11" name="Text 9"/>
          <p:cNvSpPr/>
          <p:nvPr/>
        </p:nvSpPr>
        <p:spPr>
          <a:xfrm>
            <a:off x="2926080" y="2560320"/>
            <a:ext cx="3200400" cy="502920"/>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T04 ammonia ICE • T05 H₂ fuel cell • T29 advanced fuel cells • T36 H₂ ICE</a:t>
            </a:r>
            <a:endParaRPr lang="en-US" sz="1400" dirty="0"/>
          </a:p>
        </p:txBody>
      </p:sp>
      <p:sp>
        <p:nvSpPr>
          <p:cNvPr id="12" name="Text 10"/>
          <p:cNvSpPr/>
          <p:nvPr/>
        </p:nvSpPr>
        <p:spPr>
          <a:xfrm>
            <a:off x="777240" y="3511296"/>
            <a:ext cx="1965960" cy="310896"/>
          </a:xfrm>
          <a:prstGeom prst="rect">
            <a:avLst/>
          </a:prstGeom>
          <a:solidFill>
            <a:srgbClr val="1F77B4"/>
          </a:solidFill>
          <a:ln/>
        </p:spPr>
        <p:txBody>
          <a:bodyPr wrap="square" lIns="635" tIns="635" rIns="635" bIns="635" rtlCol="0" anchor="ctr">
            <a:normAutofit/>
          </a:bodyPr>
          <a:lstStyle/>
          <a:p>
            <a:pPr marL="0" indent="0" algn="ctr">
              <a:buNone/>
            </a:pPr>
            <a:r>
              <a:rPr lang="en-US" sz="1400" b="1" dirty="0">
                <a:solidFill>
                  <a:srgbClr val="FFFFFF"/>
                </a:solidFill>
              </a:rPr>
              <a:t>Electrification</a:t>
            </a:r>
            <a:endParaRPr lang="en-US" sz="1400" dirty="0"/>
          </a:p>
        </p:txBody>
      </p:sp>
      <p:sp>
        <p:nvSpPr>
          <p:cNvPr id="13" name="Text 11"/>
          <p:cNvSpPr/>
          <p:nvPr/>
        </p:nvSpPr>
        <p:spPr>
          <a:xfrm>
            <a:off x="2926080" y="3493008"/>
            <a:ext cx="3200400" cy="502920"/>
          </a:xfrm>
          <a:prstGeom prst="rect">
            <a:avLst/>
          </a:prstGeom>
          <a:noFill/>
          <a:ln/>
        </p:spPr>
        <p:txBody>
          <a:bodyPr wrap="square" lIns="254" tIns="254" rIns="254" bIns="254" rtlCol="0" anchor="ctr">
            <a:noAutofit/>
          </a:bodyPr>
          <a:lstStyle/>
          <a:p>
            <a:pPr marL="0" indent="0">
              <a:buNone/>
            </a:pPr>
            <a:r>
              <a:rPr lang="en-US" sz="1400" dirty="0">
                <a:solidFill>
                  <a:srgbClr val="12364A"/>
                </a:solidFill>
              </a:rPr>
              <a:t>T06 battery-electric • T07 hybrid-electric • T08 BESS • T09 PTO/PTI • T28 swappable batteries</a:t>
            </a:r>
            <a:endParaRPr lang="en-US" sz="1400" dirty="0"/>
          </a:p>
        </p:txBody>
      </p:sp>
      <p:sp>
        <p:nvSpPr>
          <p:cNvPr id="14" name="Text 12"/>
          <p:cNvSpPr/>
          <p:nvPr/>
        </p:nvSpPr>
        <p:spPr>
          <a:xfrm>
            <a:off x="777240" y="4443984"/>
            <a:ext cx="1965960" cy="310896"/>
          </a:xfrm>
          <a:prstGeom prst="rect">
            <a:avLst/>
          </a:prstGeom>
          <a:solidFill>
            <a:srgbClr val="F28C28"/>
          </a:solidFill>
          <a:ln/>
        </p:spPr>
        <p:txBody>
          <a:bodyPr wrap="square" lIns="635" tIns="635" rIns="635" bIns="635" rtlCol="0" anchor="ctr">
            <a:normAutofit/>
          </a:bodyPr>
          <a:lstStyle/>
          <a:p>
            <a:pPr marL="0" indent="0" algn="ctr">
              <a:buNone/>
            </a:pPr>
            <a:r>
              <a:rPr lang="en-US" sz="1400" b="1" dirty="0">
                <a:solidFill>
                  <a:srgbClr val="FFFFFF"/>
                </a:solidFill>
              </a:rPr>
              <a:t>Digital / autonomy</a:t>
            </a:r>
            <a:endParaRPr lang="en-US" sz="1400" dirty="0"/>
          </a:p>
        </p:txBody>
      </p:sp>
      <p:sp>
        <p:nvSpPr>
          <p:cNvPr id="15" name="Text 13"/>
          <p:cNvSpPr/>
          <p:nvPr/>
        </p:nvSpPr>
        <p:spPr>
          <a:xfrm>
            <a:off x="2926080" y="4425696"/>
            <a:ext cx="3200400" cy="502920"/>
          </a:xfrm>
          <a:prstGeom prst="rect">
            <a:avLst/>
          </a:prstGeom>
          <a:noFill/>
          <a:ln/>
        </p:spPr>
        <p:txBody>
          <a:bodyPr wrap="square" lIns="254" tIns="254" rIns="254" bIns="254" rtlCol="0" anchor="ctr">
            <a:noAutofit/>
          </a:bodyPr>
          <a:lstStyle/>
          <a:p>
            <a:pPr marL="0" indent="0">
              <a:buNone/>
            </a:pPr>
            <a:r>
              <a:rPr lang="en-US" sz="1400" dirty="0">
                <a:solidFill>
                  <a:srgbClr val="12364A"/>
                </a:solidFill>
              </a:rPr>
              <a:t>T10 EMS/PMS • T11 voyage optimisation • T12 digital twin • T31 autonomous energy management</a:t>
            </a:r>
            <a:endParaRPr lang="en-US" sz="1400" dirty="0"/>
          </a:p>
        </p:txBody>
      </p:sp>
      <p:sp>
        <p:nvSpPr>
          <p:cNvPr id="16" name="Text 14"/>
          <p:cNvSpPr/>
          <p:nvPr/>
        </p:nvSpPr>
        <p:spPr>
          <a:xfrm>
            <a:off x="6263640" y="1645920"/>
            <a:ext cx="1965960" cy="310896"/>
          </a:xfrm>
          <a:prstGeom prst="rect">
            <a:avLst/>
          </a:prstGeom>
          <a:solidFill>
            <a:srgbClr val="00B8A9"/>
          </a:solidFill>
          <a:ln/>
        </p:spPr>
        <p:txBody>
          <a:bodyPr wrap="square" lIns="635" tIns="635" rIns="635" bIns="635" rtlCol="0" anchor="ctr">
            <a:normAutofit/>
          </a:bodyPr>
          <a:lstStyle/>
          <a:p>
            <a:pPr marL="0" indent="0" algn="ctr">
              <a:buNone/>
            </a:pPr>
            <a:r>
              <a:rPr lang="en-US" sz="1400" b="1" dirty="0">
                <a:solidFill>
                  <a:srgbClr val="FFFFFF"/>
                </a:solidFill>
              </a:rPr>
              <a:t>Hull, propulsor &amp; wind</a:t>
            </a:r>
            <a:endParaRPr lang="en-US" sz="1400" dirty="0"/>
          </a:p>
        </p:txBody>
      </p:sp>
      <p:sp>
        <p:nvSpPr>
          <p:cNvPr id="17" name="Text 15"/>
          <p:cNvSpPr/>
          <p:nvPr/>
        </p:nvSpPr>
        <p:spPr>
          <a:xfrm>
            <a:off x="8412480" y="1645920"/>
            <a:ext cx="3200400" cy="502920"/>
          </a:xfrm>
          <a:prstGeom prst="rect">
            <a:avLst/>
          </a:prstGeom>
          <a:noFill/>
          <a:ln/>
        </p:spPr>
        <p:txBody>
          <a:bodyPr wrap="square" lIns="254" tIns="254" rIns="254" bIns="254" rtlCol="0" anchor="ctr">
            <a:noAutofit/>
          </a:bodyPr>
          <a:lstStyle/>
          <a:p>
            <a:pPr marL="0" indent="0">
              <a:buNone/>
            </a:pPr>
            <a:r>
              <a:rPr lang="en-US" sz="1400" dirty="0">
                <a:solidFill>
                  <a:srgbClr val="12364A"/>
                </a:solidFill>
              </a:rPr>
              <a:t>T13 coatings/cleaning • T14 propulsor optimisation • T15 ALS • T19 WAPS • T20 azimuth/CPP • T30 towing kites • T39 advanced hull form</a:t>
            </a:r>
            <a:endParaRPr lang="en-US" sz="1400" dirty="0"/>
          </a:p>
        </p:txBody>
      </p:sp>
      <p:sp>
        <p:nvSpPr>
          <p:cNvPr id="18" name="Text 16"/>
          <p:cNvSpPr/>
          <p:nvPr/>
        </p:nvSpPr>
        <p:spPr>
          <a:xfrm>
            <a:off x="6263640" y="2578607"/>
            <a:ext cx="1965960" cy="502919"/>
          </a:xfrm>
          <a:prstGeom prst="rect">
            <a:avLst/>
          </a:prstGeom>
          <a:solidFill>
            <a:srgbClr val="0C3651"/>
          </a:solidFill>
          <a:ln/>
        </p:spPr>
        <p:txBody>
          <a:bodyPr wrap="square" lIns="635" tIns="635" rIns="635" bIns="635" rtlCol="0" anchor="ctr">
            <a:noAutofit/>
          </a:bodyPr>
          <a:lstStyle/>
          <a:p>
            <a:pPr marL="0" indent="0" algn="ctr">
              <a:buNone/>
            </a:pPr>
            <a:r>
              <a:rPr lang="en-US" sz="1400" b="1" dirty="0">
                <a:solidFill>
                  <a:srgbClr val="FFFFFF"/>
                </a:solidFill>
              </a:rPr>
              <a:t>Auxiliary / thermal / cargo</a:t>
            </a:r>
            <a:endParaRPr lang="en-US" sz="1400" dirty="0"/>
          </a:p>
        </p:txBody>
      </p:sp>
      <p:sp>
        <p:nvSpPr>
          <p:cNvPr id="19" name="Text 17"/>
          <p:cNvSpPr/>
          <p:nvPr/>
        </p:nvSpPr>
        <p:spPr>
          <a:xfrm>
            <a:off x="8412480" y="2578608"/>
            <a:ext cx="3200400" cy="502920"/>
          </a:xfrm>
          <a:prstGeom prst="rect">
            <a:avLst/>
          </a:prstGeom>
          <a:noFill/>
          <a:ln/>
        </p:spPr>
        <p:txBody>
          <a:bodyPr wrap="square" lIns="254" tIns="254" rIns="254" bIns="254" rtlCol="0" anchor="ctr">
            <a:noAutofit/>
          </a:bodyPr>
          <a:lstStyle/>
          <a:p>
            <a:pPr marL="0" indent="0">
              <a:buNone/>
            </a:pPr>
            <a:r>
              <a:rPr lang="en-US" sz="1400" dirty="0">
                <a:solidFill>
                  <a:srgbClr val="12364A"/>
                </a:solidFill>
              </a:rPr>
              <a:t>T16 WHR • T17 hotel loads • T18 cargo pump/heating • T21 deck machinery • T32 advanced WHR • T33 cryogenic recovery</a:t>
            </a:r>
            <a:endParaRPr lang="en-US" sz="1400" dirty="0"/>
          </a:p>
        </p:txBody>
      </p:sp>
      <p:sp>
        <p:nvSpPr>
          <p:cNvPr id="20" name="Text 18"/>
          <p:cNvSpPr/>
          <p:nvPr/>
        </p:nvSpPr>
        <p:spPr>
          <a:xfrm>
            <a:off x="6263640" y="3511295"/>
            <a:ext cx="1965960" cy="502919"/>
          </a:xfrm>
          <a:prstGeom prst="rect">
            <a:avLst/>
          </a:prstGeom>
          <a:solidFill>
            <a:srgbClr val="667085"/>
          </a:solidFill>
          <a:ln/>
        </p:spPr>
        <p:txBody>
          <a:bodyPr wrap="square" lIns="635" tIns="635" rIns="635" bIns="635" rtlCol="0" anchor="ctr">
            <a:noAutofit/>
          </a:bodyPr>
          <a:lstStyle/>
          <a:p>
            <a:pPr marL="0" indent="0" algn="ctr">
              <a:buNone/>
            </a:pPr>
            <a:r>
              <a:rPr lang="en-US" sz="1400" b="1" dirty="0">
                <a:solidFill>
                  <a:srgbClr val="FFFFFF"/>
                </a:solidFill>
              </a:rPr>
              <a:t>Strategic / enabling options</a:t>
            </a:r>
            <a:endParaRPr lang="en-US" sz="1400" dirty="0"/>
          </a:p>
        </p:txBody>
      </p:sp>
      <p:sp>
        <p:nvSpPr>
          <p:cNvPr id="21" name="Text 19"/>
          <p:cNvSpPr/>
          <p:nvPr/>
        </p:nvSpPr>
        <p:spPr>
          <a:xfrm>
            <a:off x="8412480" y="3511296"/>
            <a:ext cx="3200400" cy="502920"/>
          </a:xfrm>
          <a:prstGeom prst="rect">
            <a:avLst/>
          </a:prstGeom>
          <a:noFill/>
          <a:ln/>
        </p:spPr>
        <p:txBody>
          <a:bodyPr wrap="square" lIns="254" tIns="254" rIns="254" bIns="254" rtlCol="0" anchor="ctr">
            <a:noAutofit/>
          </a:bodyPr>
          <a:lstStyle/>
          <a:p>
            <a:pPr marL="0" indent="0">
              <a:buNone/>
            </a:pPr>
            <a:r>
              <a:rPr lang="en-US" sz="1400" dirty="0">
                <a:solidFill>
                  <a:srgbClr val="12364A"/>
                </a:solidFill>
              </a:rPr>
              <a:t>T26 nuclear • T27 onboard carbon capture • T34 lightweight materials • T35 onboard renewables</a:t>
            </a:r>
            <a:endParaRPr lang="en-US" sz="1400" dirty="0"/>
          </a:p>
        </p:txBody>
      </p:sp>
      <p:sp>
        <p:nvSpPr>
          <p:cNvPr id="22" name="Text 20"/>
          <p:cNvSpPr/>
          <p:nvPr/>
        </p:nvSpPr>
        <p:spPr>
          <a:xfrm>
            <a:off x="868680" y="5740400"/>
            <a:ext cx="1920240" cy="256032"/>
          </a:xfrm>
          <a:prstGeom prst="rect">
            <a:avLst/>
          </a:prstGeom>
          <a:noFill/>
          <a:ln/>
        </p:spPr>
        <p:txBody>
          <a:bodyPr wrap="square" lIns="0" tIns="0" rIns="0" bIns="0" rtlCol="0" anchor="ctr"/>
          <a:lstStyle/>
          <a:p>
            <a:pPr marL="0" indent="0">
              <a:buNone/>
            </a:pPr>
            <a:r>
              <a:rPr lang="en-US" b="1" dirty="0">
                <a:solidFill>
                  <a:srgbClr val="007D88"/>
                </a:solidFill>
              </a:rPr>
              <a:t>Catalogue logic</a:t>
            </a:r>
            <a:endParaRPr lang="en-US" dirty="0"/>
          </a:p>
        </p:txBody>
      </p:sp>
      <p:sp>
        <p:nvSpPr>
          <p:cNvPr id="23" name="Text 21"/>
          <p:cNvSpPr/>
          <p:nvPr/>
        </p:nvSpPr>
        <p:spPr>
          <a:xfrm>
            <a:off x="2788920" y="5468112"/>
            <a:ext cx="8229600" cy="841248"/>
          </a:xfrm>
          <a:prstGeom prst="rect">
            <a:avLst/>
          </a:prstGeom>
          <a:noFill/>
          <a:ln/>
        </p:spPr>
        <p:txBody>
          <a:bodyPr wrap="square" lIns="0" tIns="0" rIns="0" bIns="0" rtlCol="0" anchor="ctr">
            <a:normAutofit/>
          </a:bodyPr>
          <a:lstStyle/>
          <a:p>
            <a:pPr marL="0" indent="0">
              <a:buNone/>
            </a:pPr>
            <a:r>
              <a:rPr lang="en-US" sz="2000" b="1" dirty="0">
                <a:solidFill>
                  <a:srgbClr val="12364A"/>
                </a:solidFill>
              </a:rPr>
              <a:t>Each pathway is an architecture: primary energy carrier + efficiency measures + enabling systems + port/interface requirements.</a:t>
            </a:r>
            <a:endParaRPr 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Transition pathway map across the five use cases</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548640" y="932688"/>
            <a:ext cx="1691640" cy="320040"/>
          </a:xfrm>
          <a:prstGeom prst="rect">
            <a:avLst/>
          </a:prstGeom>
          <a:solidFill>
            <a:srgbClr val="007D88"/>
          </a:solidFill>
          <a:ln/>
        </p:spPr>
        <p:txBody>
          <a:bodyPr wrap="square" lIns="762" tIns="762" rIns="762" bIns="762" rtlCol="0" anchor="ctr"/>
          <a:lstStyle/>
          <a:p>
            <a:pPr marL="0" indent="0" algn="ctr">
              <a:buNone/>
            </a:pPr>
            <a:r>
              <a:rPr lang="en-US" b="1" dirty="0">
                <a:solidFill>
                  <a:srgbClr val="FFFFFF"/>
                </a:solidFill>
              </a:rPr>
              <a:t>Use case</a:t>
            </a:r>
            <a:endParaRPr lang="en-US" dirty="0"/>
          </a:p>
        </p:txBody>
      </p:sp>
      <p:sp>
        <p:nvSpPr>
          <p:cNvPr id="8" name="Text 6"/>
          <p:cNvSpPr/>
          <p:nvPr/>
        </p:nvSpPr>
        <p:spPr>
          <a:xfrm>
            <a:off x="2377440" y="932688"/>
            <a:ext cx="4114800" cy="320040"/>
          </a:xfrm>
          <a:prstGeom prst="rect">
            <a:avLst/>
          </a:prstGeom>
          <a:solidFill>
            <a:srgbClr val="1F77B4"/>
          </a:solidFill>
          <a:ln/>
        </p:spPr>
        <p:txBody>
          <a:bodyPr wrap="square" lIns="762" tIns="762" rIns="762" bIns="762" rtlCol="0" anchor="ctr"/>
          <a:lstStyle/>
          <a:p>
            <a:pPr marL="0" indent="0" algn="ctr">
              <a:buNone/>
            </a:pPr>
            <a:r>
              <a:rPr lang="en-US" b="1" dirty="0">
                <a:solidFill>
                  <a:srgbClr val="FFFFFF"/>
                </a:solidFill>
              </a:rPr>
              <a:t>2030 main logic</a:t>
            </a:r>
            <a:endParaRPr lang="en-US" dirty="0"/>
          </a:p>
        </p:txBody>
      </p:sp>
      <p:sp>
        <p:nvSpPr>
          <p:cNvPr id="9" name="Text 7"/>
          <p:cNvSpPr/>
          <p:nvPr/>
        </p:nvSpPr>
        <p:spPr>
          <a:xfrm>
            <a:off x="6812280" y="932688"/>
            <a:ext cx="4526280" cy="320040"/>
          </a:xfrm>
          <a:prstGeom prst="rect">
            <a:avLst/>
          </a:prstGeom>
          <a:solidFill>
            <a:srgbClr val="3A153E"/>
          </a:solidFill>
          <a:ln/>
        </p:spPr>
        <p:txBody>
          <a:bodyPr wrap="square" lIns="762" tIns="762" rIns="762" bIns="762" rtlCol="0" anchor="ctr"/>
          <a:lstStyle/>
          <a:p>
            <a:pPr marL="0" indent="0" algn="ctr">
              <a:buNone/>
            </a:pPr>
            <a:r>
              <a:rPr lang="en-US" b="1" dirty="0">
                <a:solidFill>
                  <a:srgbClr val="FFFFFF"/>
                </a:solidFill>
              </a:rPr>
              <a:t>2050 main logic</a:t>
            </a:r>
            <a:endParaRPr lang="en-US" dirty="0"/>
          </a:p>
        </p:txBody>
      </p:sp>
      <p:sp>
        <p:nvSpPr>
          <p:cNvPr id="10" name="Text 8"/>
          <p:cNvSpPr/>
          <p:nvPr/>
        </p:nvSpPr>
        <p:spPr>
          <a:xfrm>
            <a:off x="548640" y="1463040"/>
            <a:ext cx="1691640" cy="493776"/>
          </a:xfrm>
          <a:prstGeom prst="rect">
            <a:avLst/>
          </a:prstGeom>
          <a:noFill/>
          <a:ln/>
        </p:spPr>
        <p:txBody>
          <a:bodyPr wrap="square" lIns="254" tIns="254" rIns="254" bIns="254" rtlCol="0" anchor="ctr">
            <a:normAutofit/>
          </a:bodyPr>
          <a:lstStyle/>
          <a:p>
            <a:pPr marL="0" indent="0" algn="ctr">
              <a:buNone/>
            </a:pPr>
            <a:r>
              <a:rPr lang="en-US" sz="1600" b="1" dirty="0">
                <a:solidFill>
                  <a:srgbClr val="007D88"/>
                </a:solidFill>
              </a:rPr>
              <a:t>UC1 General cargo</a:t>
            </a:r>
            <a:endParaRPr lang="en-US" sz="1600" dirty="0"/>
          </a:p>
        </p:txBody>
      </p:sp>
      <p:sp>
        <p:nvSpPr>
          <p:cNvPr id="11" name="Text 9"/>
          <p:cNvSpPr/>
          <p:nvPr/>
        </p:nvSpPr>
        <p:spPr>
          <a:xfrm>
            <a:off x="2377440" y="1463040"/>
            <a:ext cx="4114800" cy="493776"/>
          </a:xfrm>
          <a:prstGeom prst="rect">
            <a:avLst/>
          </a:prstGeom>
          <a:noFill/>
          <a:ln/>
        </p:spPr>
        <p:txBody>
          <a:bodyPr wrap="square" lIns="254" tIns="254" rIns="254" bIns="254" rtlCol="0" anchor="ctr">
            <a:noAutofit/>
          </a:bodyPr>
          <a:lstStyle/>
          <a:p>
            <a:pPr marL="0" indent="0" algn="ctr">
              <a:buNone/>
            </a:pPr>
            <a:r>
              <a:rPr lang="en-US" dirty="0">
                <a:solidFill>
                  <a:srgbClr val="12364A"/>
                </a:solidFill>
              </a:rPr>
              <a:t>Biofuel retrofit / green methanol conversion</a:t>
            </a:r>
            <a:endParaRPr lang="en-US" dirty="0"/>
          </a:p>
        </p:txBody>
      </p:sp>
      <p:sp>
        <p:nvSpPr>
          <p:cNvPr id="12" name="Shape 10"/>
          <p:cNvSpPr/>
          <p:nvPr/>
        </p:nvSpPr>
        <p:spPr>
          <a:xfrm>
            <a:off x="6537960" y="1709928"/>
            <a:ext cx="201168" cy="0"/>
          </a:xfrm>
          <a:prstGeom prst="line">
            <a:avLst/>
          </a:prstGeom>
          <a:noFill/>
          <a:ln w="12700">
            <a:solidFill>
              <a:srgbClr val="667085"/>
            </a:solidFill>
            <a:prstDash val="solid"/>
            <a:tailEnd type="triangle"/>
          </a:ln>
        </p:spPr>
        <p:txBody>
          <a:bodyPr/>
          <a:lstStyle/>
          <a:p>
            <a:endParaRPr/>
          </a:p>
        </p:txBody>
      </p:sp>
      <p:sp>
        <p:nvSpPr>
          <p:cNvPr id="13" name="Text 11"/>
          <p:cNvSpPr/>
          <p:nvPr/>
        </p:nvSpPr>
        <p:spPr>
          <a:xfrm>
            <a:off x="6812280" y="1463040"/>
            <a:ext cx="4526280" cy="493776"/>
          </a:xfrm>
          <a:prstGeom prst="rect">
            <a:avLst/>
          </a:prstGeom>
          <a:noFill/>
          <a:ln/>
        </p:spPr>
        <p:txBody>
          <a:bodyPr wrap="square" lIns="254" tIns="254" rIns="254" bIns="254" rtlCol="0" anchor="ctr">
            <a:normAutofit/>
          </a:bodyPr>
          <a:lstStyle/>
          <a:p>
            <a:pPr marL="0" indent="0" algn="ctr">
              <a:buNone/>
            </a:pPr>
            <a:r>
              <a:rPr lang="en-US" dirty="0">
                <a:solidFill>
                  <a:srgbClr val="12364A"/>
                </a:solidFill>
              </a:rPr>
              <a:t>Ammonia or e-methanol newbuild</a:t>
            </a:r>
            <a:endParaRPr lang="en-US" dirty="0"/>
          </a:p>
        </p:txBody>
      </p:sp>
      <p:sp>
        <p:nvSpPr>
          <p:cNvPr id="14" name="Text 12"/>
          <p:cNvSpPr/>
          <p:nvPr/>
        </p:nvSpPr>
        <p:spPr>
          <a:xfrm>
            <a:off x="548640" y="2231136"/>
            <a:ext cx="1691640" cy="493776"/>
          </a:xfrm>
          <a:prstGeom prst="rect">
            <a:avLst/>
          </a:prstGeom>
          <a:noFill/>
          <a:ln/>
        </p:spPr>
        <p:txBody>
          <a:bodyPr wrap="square" lIns="254" tIns="254" rIns="254" bIns="254" rtlCol="0" anchor="ctr">
            <a:normAutofit/>
          </a:bodyPr>
          <a:lstStyle/>
          <a:p>
            <a:pPr marL="0" indent="0" algn="ctr">
              <a:buNone/>
            </a:pPr>
            <a:r>
              <a:rPr lang="en-US" sz="1600" b="1" dirty="0">
                <a:solidFill>
                  <a:srgbClr val="007D88"/>
                </a:solidFill>
              </a:rPr>
              <a:t>UC2 Tanker</a:t>
            </a:r>
            <a:endParaRPr lang="en-US" sz="1600" dirty="0"/>
          </a:p>
        </p:txBody>
      </p:sp>
      <p:sp>
        <p:nvSpPr>
          <p:cNvPr id="15" name="Text 13"/>
          <p:cNvSpPr/>
          <p:nvPr/>
        </p:nvSpPr>
        <p:spPr>
          <a:xfrm>
            <a:off x="2377440" y="2231136"/>
            <a:ext cx="4114800" cy="493776"/>
          </a:xfrm>
          <a:prstGeom prst="rect">
            <a:avLst/>
          </a:prstGeom>
          <a:noFill/>
          <a:ln/>
        </p:spPr>
        <p:txBody>
          <a:bodyPr wrap="square" lIns="254" tIns="254" rIns="254" bIns="254" rtlCol="0" anchor="ctr">
            <a:normAutofit/>
          </a:bodyPr>
          <a:lstStyle/>
          <a:p>
            <a:pPr marL="0" indent="0" algn="ctr">
              <a:buNone/>
            </a:pPr>
            <a:r>
              <a:rPr lang="en-US" dirty="0">
                <a:solidFill>
                  <a:srgbClr val="12364A"/>
                </a:solidFill>
              </a:rPr>
              <a:t>Biofuel retrofit / LNG dual-fuel transition</a:t>
            </a:r>
            <a:endParaRPr lang="en-US" dirty="0"/>
          </a:p>
        </p:txBody>
      </p:sp>
      <p:sp>
        <p:nvSpPr>
          <p:cNvPr id="16" name="Shape 14"/>
          <p:cNvSpPr/>
          <p:nvPr/>
        </p:nvSpPr>
        <p:spPr>
          <a:xfrm>
            <a:off x="6537960" y="2478024"/>
            <a:ext cx="201168" cy="0"/>
          </a:xfrm>
          <a:prstGeom prst="line">
            <a:avLst/>
          </a:prstGeom>
          <a:noFill/>
          <a:ln w="12700">
            <a:solidFill>
              <a:srgbClr val="667085"/>
            </a:solidFill>
            <a:prstDash val="solid"/>
            <a:tailEnd type="triangle"/>
          </a:ln>
        </p:spPr>
        <p:txBody>
          <a:bodyPr/>
          <a:lstStyle/>
          <a:p>
            <a:endParaRPr/>
          </a:p>
        </p:txBody>
      </p:sp>
      <p:sp>
        <p:nvSpPr>
          <p:cNvPr id="17" name="Text 15"/>
          <p:cNvSpPr/>
          <p:nvPr/>
        </p:nvSpPr>
        <p:spPr>
          <a:xfrm>
            <a:off x="6812280" y="2231136"/>
            <a:ext cx="4526280" cy="493776"/>
          </a:xfrm>
          <a:prstGeom prst="rect">
            <a:avLst/>
          </a:prstGeom>
          <a:noFill/>
          <a:ln/>
        </p:spPr>
        <p:txBody>
          <a:bodyPr wrap="square" lIns="254" tIns="254" rIns="254" bIns="254" rtlCol="0" anchor="ctr">
            <a:normAutofit fontScale="92500" lnSpcReduction="10000"/>
          </a:bodyPr>
          <a:lstStyle/>
          <a:p>
            <a:pPr marL="0" indent="0" algn="ctr">
              <a:buNone/>
            </a:pPr>
            <a:r>
              <a:rPr lang="en-US" dirty="0">
                <a:solidFill>
                  <a:srgbClr val="12364A"/>
                </a:solidFill>
              </a:rPr>
              <a:t>Ammonia or e-methanol with cargo-safety integration</a:t>
            </a:r>
            <a:endParaRPr lang="en-US" dirty="0"/>
          </a:p>
        </p:txBody>
      </p:sp>
      <p:sp>
        <p:nvSpPr>
          <p:cNvPr id="18" name="Text 16"/>
          <p:cNvSpPr/>
          <p:nvPr/>
        </p:nvSpPr>
        <p:spPr>
          <a:xfrm>
            <a:off x="548640" y="2999232"/>
            <a:ext cx="1691640" cy="493776"/>
          </a:xfrm>
          <a:prstGeom prst="rect">
            <a:avLst/>
          </a:prstGeom>
          <a:noFill/>
          <a:ln/>
        </p:spPr>
        <p:txBody>
          <a:bodyPr wrap="square" lIns="254" tIns="254" rIns="254" bIns="254" rtlCol="0" anchor="ctr">
            <a:normAutofit/>
          </a:bodyPr>
          <a:lstStyle/>
          <a:p>
            <a:pPr marL="0" indent="0" algn="ctr">
              <a:buNone/>
            </a:pPr>
            <a:r>
              <a:rPr lang="en-US" sz="1600" b="1" dirty="0">
                <a:solidFill>
                  <a:srgbClr val="007D88"/>
                </a:solidFill>
              </a:rPr>
              <a:t>UC3 Passenger</a:t>
            </a:r>
            <a:endParaRPr lang="en-US" sz="1600" dirty="0"/>
          </a:p>
        </p:txBody>
      </p:sp>
      <p:sp>
        <p:nvSpPr>
          <p:cNvPr id="19" name="Text 17"/>
          <p:cNvSpPr/>
          <p:nvPr/>
        </p:nvSpPr>
        <p:spPr>
          <a:xfrm>
            <a:off x="2377440" y="2999232"/>
            <a:ext cx="4114800" cy="493776"/>
          </a:xfrm>
          <a:prstGeom prst="rect">
            <a:avLst/>
          </a:prstGeom>
          <a:noFill/>
          <a:ln/>
        </p:spPr>
        <p:txBody>
          <a:bodyPr wrap="square" lIns="254" tIns="254" rIns="254" bIns="254" rtlCol="0" anchor="ctr">
            <a:noAutofit/>
          </a:bodyPr>
          <a:lstStyle/>
          <a:p>
            <a:pPr marL="0" indent="0" algn="ctr">
              <a:buNone/>
            </a:pPr>
            <a:r>
              <a:rPr lang="en-US" dirty="0">
                <a:solidFill>
                  <a:srgbClr val="12364A"/>
                </a:solidFill>
              </a:rPr>
              <a:t>Hybrid-electric + BESS; battery on short routes</a:t>
            </a:r>
            <a:endParaRPr lang="en-US" dirty="0"/>
          </a:p>
        </p:txBody>
      </p:sp>
      <p:sp>
        <p:nvSpPr>
          <p:cNvPr id="20" name="Shape 18"/>
          <p:cNvSpPr/>
          <p:nvPr/>
        </p:nvSpPr>
        <p:spPr>
          <a:xfrm>
            <a:off x="6537960" y="3246120"/>
            <a:ext cx="201168" cy="0"/>
          </a:xfrm>
          <a:prstGeom prst="line">
            <a:avLst/>
          </a:prstGeom>
          <a:noFill/>
          <a:ln w="12700">
            <a:solidFill>
              <a:srgbClr val="667085"/>
            </a:solidFill>
            <a:prstDash val="solid"/>
            <a:tailEnd type="triangle"/>
          </a:ln>
        </p:spPr>
        <p:txBody>
          <a:bodyPr/>
          <a:lstStyle/>
          <a:p>
            <a:endParaRPr/>
          </a:p>
        </p:txBody>
      </p:sp>
      <p:sp>
        <p:nvSpPr>
          <p:cNvPr id="21" name="Text 19"/>
          <p:cNvSpPr/>
          <p:nvPr/>
        </p:nvSpPr>
        <p:spPr>
          <a:xfrm>
            <a:off x="6812280" y="2999232"/>
            <a:ext cx="4526280" cy="493776"/>
          </a:xfrm>
          <a:prstGeom prst="rect">
            <a:avLst/>
          </a:prstGeom>
          <a:noFill/>
          <a:ln/>
        </p:spPr>
        <p:txBody>
          <a:bodyPr wrap="square" lIns="254" tIns="254" rIns="254" bIns="254" rtlCol="0" anchor="ctr">
            <a:normAutofit/>
          </a:bodyPr>
          <a:lstStyle/>
          <a:p>
            <a:pPr marL="0" indent="0" algn="ctr">
              <a:buNone/>
            </a:pPr>
            <a:r>
              <a:rPr lang="en-US" dirty="0">
                <a:solidFill>
                  <a:srgbClr val="12364A"/>
                </a:solidFill>
              </a:rPr>
              <a:t>Hydrogen fuel-cell hybrid or battery-electric</a:t>
            </a:r>
            <a:endParaRPr lang="en-US" dirty="0"/>
          </a:p>
        </p:txBody>
      </p:sp>
      <p:sp>
        <p:nvSpPr>
          <p:cNvPr id="22" name="Text 20"/>
          <p:cNvSpPr/>
          <p:nvPr/>
        </p:nvSpPr>
        <p:spPr>
          <a:xfrm>
            <a:off x="548640" y="3767328"/>
            <a:ext cx="1691640" cy="493776"/>
          </a:xfrm>
          <a:prstGeom prst="rect">
            <a:avLst/>
          </a:prstGeom>
          <a:noFill/>
          <a:ln/>
        </p:spPr>
        <p:txBody>
          <a:bodyPr wrap="square" lIns="254" tIns="254" rIns="254" bIns="254" rtlCol="0" anchor="ctr">
            <a:normAutofit/>
          </a:bodyPr>
          <a:lstStyle/>
          <a:p>
            <a:pPr marL="0" indent="0" algn="ctr">
              <a:buNone/>
            </a:pPr>
            <a:r>
              <a:rPr lang="en-US" sz="1600" b="1" dirty="0">
                <a:solidFill>
                  <a:srgbClr val="007D88"/>
                </a:solidFill>
              </a:rPr>
              <a:t>UC4 Inland waterway</a:t>
            </a:r>
            <a:endParaRPr lang="en-US" sz="1600" dirty="0"/>
          </a:p>
        </p:txBody>
      </p:sp>
      <p:sp>
        <p:nvSpPr>
          <p:cNvPr id="23" name="Text 21"/>
          <p:cNvSpPr/>
          <p:nvPr/>
        </p:nvSpPr>
        <p:spPr>
          <a:xfrm>
            <a:off x="2377440" y="3767328"/>
            <a:ext cx="4114800" cy="493776"/>
          </a:xfrm>
          <a:prstGeom prst="rect">
            <a:avLst/>
          </a:prstGeom>
          <a:noFill/>
          <a:ln/>
        </p:spPr>
        <p:txBody>
          <a:bodyPr wrap="square" lIns="254" tIns="254" rIns="254" bIns="254" rtlCol="0" anchor="ctr">
            <a:noAutofit/>
          </a:bodyPr>
          <a:lstStyle/>
          <a:p>
            <a:pPr marL="0" indent="0" algn="ctr">
              <a:buNone/>
            </a:pPr>
            <a:r>
              <a:rPr lang="en-US" dirty="0">
                <a:solidFill>
                  <a:srgbClr val="12364A"/>
                </a:solidFill>
              </a:rPr>
              <a:t>Battery-electric corridors; hybrid as fallback</a:t>
            </a:r>
            <a:endParaRPr lang="en-US" dirty="0"/>
          </a:p>
        </p:txBody>
      </p:sp>
      <p:sp>
        <p:nvSpPr>
          <p:cNvPr id="24" name="Shape 22"/>
          <p:cNvSpPr/>
          <p:nvPr/>
        </p:nvSpPr>
        <p:spPr>
          <a:xfrm>
            <a:off x="6537960" y="4014216"/>
            <a:ext cx="201168" cy="0"/>
          </a:xfrm>
          <a:prstGeom prst="line">
            <a:avLst/>
          </a:prstGeom>
          <a:noFill/>
          <a:ln w="12700">
            <a:solidFill>
              <a:srgbClr val="667085"/>
            </a:solidFill>
            <a:prstDash val="solid"/>
            <a:tailEnd type="triangle"/>
          </a:ln>
        </p:spPr>
        <p:txBody>
          <a:bodyPr/>
          <a:lstStyle/>
          <a:p>
            <a:endParaRPr/>
          </a:p>
        </p:txBody>
      </p:sp>
      <p:sp>
        <p:nvSpPr>
          <p:cNvPr id="25" name="Text 23"/>
          <p:cNvSpPr/>
          <p:nvPr/>
        </p:nvSpPr>
        <p:spPr>
          <a:xfrm>
            <a:off x="6812280" y="3767328"/>
            <a:ext cx="4526280" cy="493776"/>
          </a:xfrm>
          <a:prstGeom prst="rect">
            <a:avLst/>
          </a:prstGeom>
          <a:noFill/>
          <a:ln/>
        </p:spPr>
        <p:txBody>
          <a:bodyPr wrap="square" lIns="254" tIns="254" rIns="254" bIns="254" rtlCol="0" anchor="ctr">
            <a:noAutofit/>
          </a:bodyPr>
          <a:lstStyle/>
          <a:p>
            <a:pPr marL="0" indent="0" algn="ctr">
              <a:buNone/>
            </a:pPr>
            <a:r>
              <a:rPr lang="en-US" dirty="0">
                <a:solidFill>
                  <a:srgbClr val="12364A"/>
                </a:solidFill>
              </a:rPr>
              <a:t>Battery-electric or hydrogen hybrid by corridor length</a:t>
            </a:r>
            <a:endParaRPr lang="en-US" dirty="0"/>
          </a:p>
        </p:txBody>
      </p:sp>
      <p:sp>
        <p:nvSpPr>
          <p:cNvPr id="26" name="Text 24"/>
          <p:cNvSpPr/>
          <p:nvPr/>
        </p:nvSpPr>
        <p:spPr>
          <a:xfrm>
            <a:off x="548640" y="4535424"/>
            <a:ext cx="1691640" cy="493776"/>
          </a:xfrm>
          <a:prstGeom prst="rect">
            <a:avLst/>
          </a:prstGeom>
          <a:noFill/>
          <a:ln/>
        </p:spPr>
        <p:txBody>
          <a:bodyPr wrap="square" lIns="254" tIns="254" rIns="254" bIns="254" rtlCol="0" anchor="ctr">
            <a:normAutofit/>
          </a:bodyPr>
          <a:lstStyle/>
          <a:p>
            <a:pPr marL="0" indent="0" algn="ctr">
              <a:buNone/>
            </a:pPr>
            <a:r>
              <a:rPr lang="en-US" sz="1600" b="1" dirty="0">
                <a:solidFill>
                  <a:srgbClr val="007D88"/>
                </a:solidFill>
              </a:rPr>
              <a:t>UC5 Special operations</a:t>
            </a:r>
            <a:endParaRPr lang="en-US" sz="1600" dirty="0"/>
          </a:p>
        </p:txBody>
      </p:sp>
      <p:sp>
        <p:nvSpPr>
          <p:cNvPr id="27" name="Text 25"/>
          <p:cNvSpPr/>
          <p:nvPr/>
        </p:nvSpPr>
        <p:spPr>
          <a:xfrm>
            <a:off x="2377440" y="4535424"/>
            <a:ext cx="4114800" cy="493776"/>
          </a:xfrm>
          <a:prstGeom prst="rect">
            <a:avLst/>
          </a:prstGeom>
          <a:noFill/>
          <a:ln/>
        </p:spPr>
        <p:txBody>
          <a:bodyPr wrap="square" lIns="254" tIns="254" rIns="254" bIns="254" rtlCol="0" anchor="ctr">
            <a:noAutofit/>
          </a:bodyPr>
          <a:lstStyle/>
          <a:p>
            <a:pPr marL="0" indent="0" algn="ctr">
              <a:buNone/>
            </a:pPr>
            <a:r>
              <a:rPr lang="en-US" dirty="0">
                <a:solidFill>
                  <a:srgbClr val="12364A"/>
                </a:solidFill>
              </a:rPr>
              <a:t>Hybrid-electric + BESS for transients; battery nearshore</a:t>
            </a:r>
            <a:endParaRPr lang="en-US" dirty="0"/>
          </a:p>
        </p:txBody>
      </p:sp>
      <p:sp>
        <p:nvSpPr>
          <p:cNvPr id="28" name="Shape 26"/>
          <p:cNvSpPr/>
          <p:nvPr/>
        </p:nvSpPr>
        <p:spPr>
          <a:xfrm>
            <a:off x="6537960" y="4782312"/>
            <a:ext cx="201168" cy="0"/>
          </a:xfrm>
          <a:prstGeom prst="line">
            <a:avLst/>
          </a:prstGeom>
          <a:noFill/>
          <a:ln w="12700">
            <a:solidFill>
              <a:srgbClr val="667085"/>
            </a:solidFill>
            <a:prstDash val="solid"/>
            <a:tailEnd type="triangle"/>
          </a:ln>
        </p:spPr>
        <p:txBody>
          <a:bodyPr/>
          <a:lstStyle/>
          <a:p>
            <a:endParaRPr/>
          </a:p>
        </p:txBody>
      </p:sp>
      <p:sp>
        <p:nvSpPr>
          <p:cNvPr id="29" name="Text 27"/>
          <p:cNvSpPr/>
          <p:nvPr/>
        </p:nvSpPr>
        <p:spPr>
          <a:xfrm>
            <a:off x="6812280" y="4535424"/>
            <a:ext cx="4526280" cy="493776"/>
          </a:xfrm>
          <a:prstGeom prst="rect">
            <a:avLst/>
          </a:prstGeom>
          <a:noFill/>
          <a:ln/>
        </p:spPr>
        <p:txBody>
          <a:bodyPr wrap="square" lIns="254" tIns="254" rIns="254" bIns="254" rtlCol="0" anchor="ctr">
            <a:normAutofit fontScale="92500" lnSpcReduction="10000"/>
          </a:bodyPr>
          <a:lstStyle/>
          <a:p>
            <a:pPr marL="0" indent="0" algn="ctr">
              <a:buNone/>
            </a:pPr>
            <a:r>
              <a:rPr lang="en-US" dirty="0">
                <a:solidFill>
                  <a:srgbClr val="12364A"/>
                </a:solidFill>
              </a:rPr>
              <a:t>Hydrogen hybrid or battery-electric mission vessels</a:t>
            </a:r>
            <a:endParaRPr lang="en-US" dirty="0"/>
          </a:p>
        </p:txBody>
      </p:sp>
      <p:sp>
        <p:nvSpPr>
          <p:cNvPr id="30" name="Text 28"/>
          <p:cNvSpPr/>
          <p:nvPr/>
        </p:nvSpPr>
        <p:spPr>
          <a:xfrm>
            <a:off x="713232" y="5577840"/>
            <a:ext cx="10789920" cy="347472"/>
          </a:xfrm>
          <a:prstGeom prst="rect">
            <a:avLst/>
          </a:prstGeom>
          <a:solidFill>
            <a:srgbClr val="007D88"/>
          </a:solidFill>
          <a:ln/>
        </p:spPr>
        <p:txBody>
          <a:bodyPr wrap="square" lIns="508" tIns="508" rIns="508" bIns="508" rtlCol="0" anchor="ctr">
            <a:normAutofit fontScale="92500"/>
          </a:bodyPr>
          <a:lstStyle/>
          <a:p>
            <a:pPr marL="0" indent="0" algn="ctr">
              <a:buNone/>
            </a:pPr>
            <a:r>
              <a:rPr lang="en-US" b="1" dirty="0">
                <a:solidFill>
                  <a:srgbClr val="FFFFFF"/>
                </a:solidFill>
              </a:rPr>
              <a:t>Pattern: deep-sea segments stay fuel-density constrained; predictable short-route services electrify earlier.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400" b="1" dirty="0">
                <a:solidFill>
                  <a:srgbClr val="007D88"/>
                </a:solidFill>
                <a:latin typeface="Aptos Display" pitchFamily="34" charset="0"/>
                <a:ea typeface="Aptos Display" pitchFamily="34" charset="-122"/>
                <a:cs typeface="Aptos Display" pitchFamily="34" charset="-120"/>
              </a:rPr>
              <a:t>UC1: General cargo vessels</a:t>
            </a:r>
            <a:endParaRPr lang="en-US" sz="24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sz="2000"/>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8" name="Text 5"/>
          <p:cNvSpPr/>
          <p:nvPr/>
        </p:nvSpPr>
        <p:spPr>
          <a:xfrm>
            <a:off x="4526280" y="914400"/>
            <a:ext cx="6629400" cy="384048"/>
          </a:xfrm>
          <a:prstGeom prst="rect">
            <a:avLst/>
          </a:prstGeom>
          <a:noFill/>
          <a:ln/>
        </p:spPr>
        <p:txBody>
          <a:bodyPr wrap="square" lIns="0" tIns="0" rIns="0" bIns="0" rtlCol="0" anchor="ctr">
            <a:normAutofit/>
          </a:bodyPr>
          <a:lstStyle/>
          <a:p>
            <a:pPr marL="0" indent="0">
              <a:buNone/>
            </a:pPr>
            <a:r>
              <a:rPr lang="en-US" sz="2000" b="1" dirty="0">
                <a:solidFill>
                  <a:srgbClr val="007D88"/>
                </a:solidFill>
              </a:rPr>
              <a:t>Long-range, propulsion-dominated cargo operations</a:t>
            </a:r>
            <a:endParaRPr lang="en-US" sz="2000" dirty="0"/>
          </a:p>
        </p:txBody>
      </p:sp>
      <p:sp>
        <p:nvSpPr>
          <p:cNvPr id="9" name="Text 6"/>
          <p:cNvSpPr/>
          <p:nvPr/>
        </p:nvSpPr>
        <p:spPr>
          <a:xfrm>
            <a:off x="4526280" y="1353312"/>
            <a:ext cx="6629400" cy="786384"/>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General cargo is energy-density constrained and has limited opportunities for frequent energy replenishment. The transition therefore moves from retrofit-compatible fuels in 2030 to newbuild fuel-system integration in 2050.</a:t>
            </a:r>
            <a:endParaRPr lang="en-US" sz="1400" dirty="0"/>
          </a:p>
        </p:txBody>
      </p:sp>
      <p:sp>
        <p:nvSpPr>
          <p:cNvPr id="10" name="Text 7"/>
          <p:cNvSpPr/>
          <p:nvPr/>
        </p:nvSpPr>
        <p:spPr>
          <a:xfrm>
            <a:off x="685800" y="2871216"/>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Reference vessel</a:t>
            </a:r>
            <a:endParaRPr lang="en-US" sz="1000" dirty="0"/>
          </a:p>
        </p:txBody>
      </p:sp>
      <p:sp>
        <p:nvSpPr>
          <p:cNvPr id="11" name="Text 8"/>
          <p:cNvSpPr/>
          <p:nvPr/>
        </p:nvSpPr>
        <p:spPr>
          <a:xfrm>
            <a:off x="2148840" y="2871216"/>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70–80k DWT, 210–230 m</a:t>
            </a:r>
            <a:endParaRPr lang="en-US" sz="1000" dirty="0"/>
          </a:p>
        </p:txBody>
      </p:sp>
      <p:sp>
        <p:nvSpPr>
          <p:cNvPr id="12" name="Text 9"/>
          <p:cNvSpPr/>
          <p:nvPr/>
        </p:nvSpPr>
        <p:spPr>
          <a:xfrm>
            <a:off x="685800" y="3264408"/>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Route profile</a:t>
            </a:r>
            <a:endParaRPr lang="en-US" sz="1000" dirty="0"/>
          </a:p>
        </p:txBody>
      </p:sp>
      <p:sp>
        <p:nvSpPr>
          <p:cNvPr id="13" name="Text 10"/>
          <p:cNvSpPr/>
          <p:nvPr/>
        </p:nvSpPr>
        <p:spPr>
          <a:xfrm>
            <a:off x="2148840" y="3264408"/>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1,000–3,000 nm, 3–10 days</a:t>
            </a:r>
            <a:endParaRPr lang="en-US" sz="1000" dirty="0"/>
          </a:p>
        </p:txBody>
      </p:sp>
      <p:sp>
        <p:nvSpPr>
          <p:cNvPr id="14" name="Text 11"/>
          <p:cNvSpPr/>
          <p:nvPr/>
        </p:nvSpPr>
        <p:spPr>
          <a:xfrm>
            <a:off x="685800" y="3657600"/>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Service speed</a:t>
            </a:r>
            <a:endParaRPr lang="en-US" sz="1000" dirty="0"/>
          </a:p>
        </p:txBody>
      </p:sp>
      <p:sp>
        <p:nvSpPr>
          <p:cNvPr id="15" name="Text 12"/>
          <p:cNvSpPr/>
          <p:nvPr/>
        </p:nvSpPr>
        <p:spPr>
          <a:xfrm>
            <a:off x="2148840" y="3657600"/>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13–15 knots</a:t>
            </a:r>
            <a:endParaRPr lang="en-US" sz="1000" dirty="0"/>
          </a:p>
        </p:txBody>
      </p:sp>
      <p:sp>
        <p:nvSpPr>
          <p:cNvPr id="16" name="Text 13"/>
          <p:cNvSpPr/>
          <p:nvPr/>
        </p:nvSpPr>
        <p:spPr>
          <a:xfrm>
            <a:off x="685800" y="4050792"/>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Energy driver</a:t>
            </a:r>
            <a:endParaRPr lang="en-US" sz="1000" dirty="0"/>
          </a:p>
        </p:txBody>
      </p:sp>
      <p:sp>
        <p:nvSpPr>
          <p:cNvPr id="17" name="Text 14"/>
          <p:cNvSpPr/>
          <p:nvPr/>
        </p:nvSpPr>
        <p:spPr>
          <a:xfrm>
            <a:off x="2148840" y="4050792"/>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Propulsion 85–90%</a:t>
            </a:r>
            <a:endParaRPr lang="en-US" sz="1000" dirty="0"/>
          </a:p>
        </p:txBody>
      </p:sp>
      <p:sp>
        <p:nvSpPr>
          <p:cNvPr id="18" name="Text 15"/>
          <p:cNvSpPr/>
          <p:nvPr/>
        </p:nvSpPr>
        <p:spPr>
          <a:xfrm>
            <a:off x="685800" y="4443984"/>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2030 focus</a:t>
            </a:r>
            <a:endParaRPr lang="en-US" sz="1000" dirty="0"/>
          </a:p>
        </p:txBody>
      </p:sp>
      <p:sp>
        <p:nvSpPr>
          <p:cNvPr id="19" name="Text 16"/>
          <p:cNvSpPr/>
          <p:nvPr/>
        </p:nvSpPr>
        <p:spPr>
          <a:xfrm>
            <a:off x="2148840" y="4443984"/>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Retrofit + efficiency</a:t>
            </a:r>
            <a:endParaRPr lang="en-US" sz="1000" dirty="0"/>
          </a:p>
        </p:txBody>
      </p:sp>
      <p:sp>
        <p:nvSpPr>
          <p:cNvPr id="20" name="Text 17"/>
          <p:cNvSpPr/>
          <p:nvPr/>
        </p:nvSpPr>
        <p:spPr>
          <a:xfrm>
            <a:off x="4572000" y="2514600"/>
            <a:ext cx="2331720" cy="310896"/>
          </a:xfrm>
          <a:prstGeom prst="rect">
            <a:avLst/>
          </a:prstGeom>
          <a:solidFill>
            <a:srgbClr val="1F77B4"/>
          </a:solidFill>
          <a:ln/>
        </p:spPr>
        <p:txBody>
          <a:bodyPr wrap="square" lIns="635" tIns="635" rIns="635" bIns="635" rtlCol="0" anchor="ctr">
            <a:normAutofit/>
          </a:bodyPr>
          <a:lstStyle/>
          <a:p>
            <a:pPr marL="0" indent="0" algn="ctr">
              <a:buNone/>
            </a:pPr>
            <a:r>
              <a:rPr lang="en-US" b="1" dirty="0">
                <a:solidFill>
                  <a:srgbClr val="FFFFFF"/>
                </a:solidFill>
              </a:rPr>
              <a:t>2030 pathway</a:t>
            </a:r>
            <a:endParaRPr lang="en-US" dirty="0"/>
          </a:p>
        </p:txBody>
      </p:sp>
      <p:sp>
        <p:nvSpPr>
          <p:cNvPr id="21" name="Text 18"/>
          <p:cNvSpPr/>
          <p:nvPr/>
        </p:nvSpPr>
        <p:spPr>
          <a:xfrm>
            <a:off x="8092440" y="2514600"/>
            <a:ext cx="2331720" cy="310896"/>
          </a:xfrm>
          <a:prstGeom prst="rect">
            <a:avLst/>
          </a:prstGeom>
          <a:solidFill>
            <a:srgbClr val="3A153E"/>
          </a:solidFill>
          <a:ln/>
        </p:spPr>
        <p:txBody>
          <a:bodyPr wrap="square" lIns="635" tIns="635" rIns="635" bIns="635" rtlCol="0" anchor="ctr">
            <a:normAutofit/>
          </a:bodyPr>
          <a:lstStyle/>
          <a:p>
            <a:pPr marL="0" indent="0" algn="ctr">
              <a:buNone/>
            </a:pPr>
            <a:r>
              <a:rPr lang="en-US" b="1" dirty="0">
                <a:solidFill>
                  <a:srgbClr val="FFFFFF"/>
                </a:solidFill>
              </a:rPr>
              <a:t>2050 pathway</a:t>
            </a:r>
            <a:endParaRPr lang="en-US" dirty="0"/>
          </a:p>
        </p:txBody>
      </p:sp>
      <p:sp>
        <p:nvSpPr>
          <p:cNvPr id="22" name="Text 19"/>
          <p:cNvSpPr/>
          <p:nvPr/>
        </p:nvSpPr>
        <p:spPr>
          <a:xfrm>
            <a:off x="4572000" y="2926080"/>
            <a:ext cx="3063240" cy="1188720"/>
          </a:xfrm>
          <a:prstGeom prst="rect">
            <a:avLst/>
          </a:prstGeom>
          <a:noFill/>
          <a:ln/>
        </p:spPr>
        <p:txBody>
          <a:bodyPr wrap="square" rtlCol="0" anchor="ctr">
            <a:noAutofit/>
          </a:bodyPr>
          <a:lstStyle/>
          <a:p>
            <a:pPr marL="0" indent="0">
              <a:buNone/>
            </a:pPr>
            <a:r>
              <a:rPr lang="en-US" sz="1600" dirty="0">
                <a:solidFill>
                  <a:srgbClr val="12364A"/>
                </a:solidFill>
                <a:latin typeface="Aptos" pitchFamily="34" charset="0"/>
                <a:ea typeface="Aptos" pitchFamily="34" charset="-122"/>
                <a:cs typeface="Aptos" pitchFamily="34" charset="-120"/>
              </a:rPr>
              <a:t>• Drop-in biofuel ICE retrofit
• Green methanol conversion/newbuild where fuel logistics exist
• WAPS, hull friction control, WHR and voyage optimisation</a:t>
            </a:r>
            <a:endParaRPr lang="en-US" sz="1600" dirty="0"/>
          </a:p>
        </p:txBody>
      </p:sp>
      <p:sp>
        <p:nvSpPr>
          <p:cNvPr id="23" name="Text 20"/>
          <p:cNvSpPr/>
          <p:nvPr/>
        </p:nvSpPr>
        <p:spPr>
          <a:xfrm>
            <a:off x="809244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Ammonia ICE newbuild as reference long-range pathway
• E-methanol newbuild as alternative where supply and safety cases are favourable
• Digital twins and advanced hull optimisation embedded by design</a:t>
            </a:r>
            <a:endParaRPr lang="en-US" sz="1400" dirty="0"/>
          </a:p>
        </p:txBody>
      </p:sp>
      <p:sp>
        <p:nvSpPr>
          <p:cNvPr id="24" name="Shape 21"/>
          <p:cNvSpPr/>
          <p:nvPr/>
        </p:nvSpPr>
        <p:spPr>
          <a:xfrm>
            <a:off x="7726680" y="2880360"/>
            <a:ext cx="0" cy="1325880"/>
          </a:xfrm>
          <a:prstGeom prst="line">
            <a:avLst/>
          </a:prstGeom>
          <a:noFill/>
          <a:ln w="13970">
            <a:solidFill>
              <a:srgbClr val="00B8A9"/>
            </a:solidFill>
            <a:prstDash val="solid"/>
          </a:ln>
        </p:spPr>
        <p:txBody>
          <a:bodyPr/>
          <a:lstStyle/>
          <a:p>
            <a:endParaRPr sz="2000"/>
          </a:p>
        </p:txBody>
      </p:sp>
      <p:sp>
        <p:nvSpPr>
          <p:cNvPr id="25" name="Text 22"/>
          <p:cNvSpPr/>
          <p:nvPr/>
        </p:nvSpPr>
        <p:spPr>
          <a:xfrm>
            <a:off x="685800" y="4892040"/>
            <a:ext cx="10698480" cy="292608"/>
          </a:xfrm>
          <a:prstGeom prst="rect">
            <a:avLst/>
          </a:prstGeom>
          <a:noFill/>
          <a:ln/>
        </p:spPr>
        <p:txBody>
          <a:bodyPr wrap="square" lIns="0" tIns="0" rIns="0" bIns="0" rtlCol="0" anchor="ctr">
            <a:normAutofit/>
          </a:bodyPr>
          <a:lstStyle/>
          <a:p>
            <a:pPr marL="0" indent="0">
              <a:buNone/>
            </a:pPr>
            <a:r>
              <a:rPr lang="en-US" sz="1600" b="1" dirty="0">
                <a:solidFill>
                  <a:srgbClr val="007D88"/>
                </a:solidFill>
              </a:rPr>
              <a:t>Opportunities, risks and barriers to validate</a:t>
            </a:r>
            <a:endParaRPr lang="en-US" sz="1600" dirty="0"/>
          </a:p>
        </p:txBody>
      </p:sp>
      <p:sp>
        <p:nvSpPr>
          <p:cNvPr id="26" name="Text 23"/>
          <p:cNvSpPr/>
          <p:nvPr/>
        </p:nvSpPr>
        <p:spPr>
          <a:xfrm>
            <a:off x="685800" y="5285232"/>
            <a:ext cx="10698480" cy="566928"/>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Certified sustainable-fuel supply  •  Bunkering availability  •  Deck and route suitability for wind assistance  •  Fuel-safety case and crew competence</a:t>
            </a:r>
            <a:endParaRPr lang="en-US" sz="1400" dirty="0"/>
          </a:p>
        </p:txBody>
      </p:sp>
      <p:pic>
        <p:nvPicPr>
          <p:cNvPr id="28" name="Picture 27" descr="a_wide_photorealistic_ocean_scene_a_large_cargo_6_batch_1.png"/>
          <p:cNvPicPr>
            <a:picLocks noChangeAspect="1"/>
          </p:cNvPicPr>
          <p:nvPr/>
        </p:nvPicPr>
        <p:blipFill>
          <a:blip r:embed="rId3"/>
          <a:stretch>
            <a:fillRect/>
          </a:stretch>
        </p:blipFill>
        <p:spPr>
          <a:xfrm>
            <a:off x="548640" y="914400"/>
            <a:ext cx="3703320" cy="18745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400" b="1" dirty="0">
                <a:solidFill>
                  <a:srgbClr val="007D88"/>
                </a:solidFill>
                <a:latin typeface="Aptos Display" pitchFamily="34" charset="0"/>
                <a:ea typeface="Aptos Display" pitchFamily="34" charset="-122"/>
                <a:cs typeface="Aptos Display" pitchFamily="34" charset="-120"/>
              </a:rPr>
              <a:t>UC2: Tanker ships</a:t>
            </a:r>
            <a:endParaRPr lang="en-US" sz="24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sz="2000"/>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8" name="Text 5"/>
          <p:cNvSpPr/>
          <p:nvPr/>
        </p:nvSpPr>
        <p:spPr>
          <a:xfrm>
            <a:off x="4526280" y="914400"/>
            <a:ext cx="6629400" cy="384048"/>
          </a:xfrm>
          <a:prstGeom prst="rect">
            <a:avLst/>
          </a:prstGeom>
          <a:noFill/>
          <a:ln/>
        </p:spPr>
        <p:txBody>
          <a:bodyPr wrap="square" lIns="0" tIns="0" rIns="0" bIns="0" rtlCol="0" anchor="ctr">
            <a:noAutofit/>
          </a:bodyPr>
          <a:lstStyle/>
          <a:p>
            <a:pPr marL="0" indent="0">
              <a:buNone/>
            </a:pPr>
            <a:r>
              <a:rPr lang="en-US" sz="2000" b="1" dirty="0">
                <a:solidFill>
                  <a:srgbClr val="F28C28"/>
                </a:solidFill>
              </a:rPr>
              <a:t>Fuel transition under cargo-safety and terminal constraints</a:t>
            </a:r>
            <a:endParaRPr lang="en-US" sz="2000" dirty="0"/>
          </a:p>
        </p:txBody>
      </p:sp>
      <p:sp>
        <p:nvSpPr>
          <p:cNvPr id="9" name="Text 6"/>
          <p:cNvSpPr/>
          <p:nvPr/>
        </p:nvSpPr>
        <p:spPr>
          <a:xfrm>
            <a:off x="4526280" y="1353312"/>
            <a:ext cx="6629400" cy="786384"/>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Tankers follow a deep-sea combustion logic similar to cargo vessels, but the fuel pathway must be integrated with cargo piping, hazardous zones and simultaneous cargo/fuel operations.</a:t>
            </a:r>
            <a:endParaRPr lang="en-US" sz="1400" dirty="0"/>
          </a:p>
        </p:txBody>
      </p:sp>
      <p:sp>
        <p:nvSpPr>
          <p:cNvPr id="10" name="Text 7"/>
          <p:cNvSpPr/>
          <p:nvPr/>
        </p:nvSpPr>
        <p:spPr>
          <a:xfrm>
            <a:off x="685800" y="2871216"/>
            <a:ext cx="1417320" cy="219456"/>
          </a:xfrm>
          <a:prstGeom prst="rect">
            <a:avLst/>
          </a:prstGeom>
          <a:noFill/>
          <a:ln/>
        </p:spPr>
        <p:txBody>
          <a:bodyPr wrap="square" lIns="0" tIns="0" rIns="0" bIns="0" rtlCol="0" anchor="ctr">
            <a:normAutofit/>
          </a:bodyPr>
          <a:lstStyle/>
          <a:p>
            <a:pPr marL="0" indent="0">
              <a:buNone/>
            </a:pPr>
            <a:r>
              <a:rPr lang="en-US" sz="1000" b="1" dirty="0">
                <a:solidFill>
                  <a:srgbClr val="F28C28"/>
                </a:solidFill>
              </a:rPr>
              <a:t>Reference vessel</a:t>
            </a:r>
            <a:endParaRPr lang="en-US" sz="1000" dirty="0"/>
          </a:p>
        </p:txBody>
      </p:sp>
      <p:sp>
        <p:nvSpPr>
          <p:cNvPr id="11" name="Text 8"/>
          <p:cNvSpPr/>
          <p:nvPr/>
        </p:nvSpPr>
        <p:spPr>
          <a:xfrm>
            <a:off x="2148840" y="2871216"/>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MR class, 40–50k DWT</a:t>
            </a:r>
            <a:endParaRPr lang="en-US" sz="1000" dirty="0"/>
          </a:p>
        </p:txBody>
      </p:sp>
      <p:sp>
        <p:nvSpPr>
          <p:cNvPr id="12" name="Text 9"/>
          <p:cNvSpPr/>
          <p:nvPr/>
        </p:nvSpPr>
        <p:spPr>
          <a:xfrm>
            <a:off x="685800" y="3264408"/>
            <a:ext cx="1417320" cy="219456"/>
          </a:xfrm>
          <a:prstGeom prst="rect">
            <a:avLst/>
          </a:prstGeom>
          <a:noFill/>
          <a:ln/>
        </p:spPr>
        <p:txBody>
          <a:bodyPr wrap="square" lIns="0" tIns="0" rIns="0" bIns="0" rtlCol="0" anchor="ctr">
            <a:normAutofit/>
          </a:bodyPr>
          <a:lstStyle/>
          <a:p>
            <a:pPr marL="0" indent="0">
              <a:buNone/>
            </a:pPr>
            <a:r>
              <a:rPr lang="en-US" sz="1000" b="1" dirty="0">
                <a:solidFill>
                  <a:srgbClr val="F28C28"/>
                </a:solidFill>
              </a:rPr>
              <a:t>Route profile</a:t>
            </a:r>
            <a:endParaRPr lang="en-US" sz="1000" dirty="0"/>
          </a:p>
        </p:txBody>
      </p:sp>
      <p:sp>
        <p:nvSpPr>
          <p:cNvPr id="13" name="Text 10"/>
          <p:cNvSpPr/>
          <p:nvPr/>
        </p:nvSpPr>
        <p:spPr>
          <a:xfrm>
            <a:off x="2148840" y="3264408"/>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800–2,500 nm, 2–7 days</a:t>
            </a:r>
            <a:endParaRPr lang="en-US" sz="1000" dirty="0"/>
          </a:p>
        </p:txBody>
      </p:sp>
      <p:sp>
        <p:nvSpPr>
          <p:cNvPr id="14" name="Text 11"/>
          <p:cNvSpPr/>
          <p:nvPr/>
        </p:nvSpPr>
        <p:spPr>
          <a:xfrm>
            <a:off x="685800" y="3657600"/>
            <a:ext cx="1417320" cy="219456"/>
          </a:xfrm>
          <a:prstGeom prst="rect">
            <a:avLst/>
          </a:prstGeom>
          <a:noFill/>
          <a:ln/>
        </p:spPr>
        <p:txBody>
          <a:bodyPr wrap="square" lIns="0" tIns="0" rIns="0" bIns="0" rtlCol="0" anchor="ctr">
            <a:normAutofit/>
          </a:bodyPr>
          <a:lstStyle/>
          <a:p>
            <a:pPr marL="0" indent="0">
              <a:buNone/>
            </a:pPr>
            <a:r>
              <a:rPr lang="en-US" sz="1000" b="1" dirty="0">
                <a:solidFill>
                  <a:srgbClr val="F28C28"/>
                </a:solidFill>
              </a:rPr>
              <a:t>Port calls</a:t>
            </a:r>
            <a:endParaRPr lang="en-US" sz="1000" dirty="0"/>
          </a:p>
        </p:txBody>
      </p:sp>
      <p:sp>
        <p:nvSpPr>
          <p:cNvPr id="15" name="Text 12"/>
          <p:cNvSpPr/>
          <p:nvPr/>
        </p:nvSpPr>
        <p:spPr>
          <a:xfrm>
            <a:off x="2148840" y="3657600"/>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Every 5–10 days</a:t>
            </a:r>
            <a:endParaRPr lang="en-US" sz="1000" dirty="0"/>
          </a:p>
        </p:txBody>
      </p:sp>
      <p:sp>
        <p:nvSpPr>
          <p:cNvPr id="16" name="Text 13"/>
          <p:cNvSpPr/>
          <p:nvPr/>
        </p:nvSpPr>
        <p:spPr>
          <a:xfrm>
            <a:off x="685800" y="4050792"/>
            <a:ext cx="1417320" cy="219456"/>
          </a:xfrm>
          <a:prstGeom prst="rect">
            <a:avLst/>
          </a:prstGeom>
          <a:noFill/>
          <a:ln/>
        </p:spPr>
        <p:txBody>
          <a:bodyPr wrap="square" lIns="0" tIns="0" rIns="0" bIns="0" rtlCol="0" anchor="ctr">
            <a:normAutofit/>
          </a:bodyPr>
          <a:lstStyle/>
          <a:p>
            <a:pPr marL="0" indent="0">
              <a:buNone/>
            </a:pPr>
            <a:r>
              <a:rPr lang="en-US" sz="1000" b="1" dirty="0">
                <a:solidFill>
                  <a:srgbClr val="F28C28"/>
                </a:solidFill>
              </a:rPr>
              <a:t>Energy driver</a:t>
            </a:r>
            <a:endParaRPr lang="en-US" sz="1000" dirty="0"/>
          </a:p>
        </p:txBody>
      </p:sp>
      <p:sp>
        <p:nvSpPr>
          <p:cNvPr id="17" name="Text 14"/>
          <p:cNvSpPr/>
          <p:nvPr/>
        </p:nvSpPr>
        <p:spPr>
          <a:xfrm>
            <a:off x="2148840" y="4050792"/>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Propulsion 70–80% + cargo systems</a:t>
            </a:r>
            <a:endParaRPr lang="en-US" sz="1000" dirty="0"/>
          </a:p>
        </p:txBody>
      </p:sp>
      <p:sp>
        <p:nvSpPr>
          <p:cNvPr id="18" name="Text 15"/>
          <p:cNvSpPr/>
          <p:nvPr/>
        </p:nvSpPr>
        <p:spPr>
          <a:xfrm>
            <a:off x="685800" y="4443984"/>
            <a:ext cx="1417320" cy="219456"/>
          </a:xfrm>
          <a:prstGeom prst="rect">
            <a:avLst/>
          </a:prstGeom>
          <a:noFill/>
          <a:ln/>
        </p:spPr>
        <p:txBody>
          <a:bodyPr wrap="square" lIns="0" tIns="0" rIns="0" bIns="0" rtlCol="0" anchor="ctr">
            <a:normAutofit/>
          </a:bodyPr>
          <a:lstStyle/>
          <a:p>
            <a:pPr marL="0" indent="0">
              <a:buNone/>
            </a:pPr>
            <a:r>
              <a:rPr lang="en-US" sz="1000" b="1" dirty="0">
                <a:solidFill>
                  <a:srgbClr val="F28C28"/>
                </a:solidFill>
              </a:rPr>
              <a:t>Specific loads</a:t>
            </a:r>
            <a:endParaRPr lang="en-US" sz="1000" dirty="0"/>
          </a:p>
        </p:txBody>
      </p:sp>
      <p:sp>
        <p:nvSpPr>
          <p:cNvPr id="19" name="Text 16"/>
          <p:cNvSpPr/>
          <p:nvPr/>
        </p:nvSpPr>
        <p:spPr>
          <a:xfrm>
            <a:off x="2148840" y="4443984"/>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Pumps, heating, inert gas</a:t>
            </a:r>
            <a:endParaRPr lang="en-US" sz="1000" dirty="0"/>
          </a:p>
        </p:txBody>
      </p:sp>
      <p:sp>
        <p:nvSpPr>
          <p:cNvPr id="20" name="Text 17"/>
          <p:cNvSpPr/>
          <p:nvPr/>
        </p:nvSpPr>
        <p:spPr>
          <a:xfrm>
            <a:off x="4572000" y="2514600"/>
            <a:ext cx="2331720" cy="310896"/>
          </a:xfrm>
          <a:prstGeom prst="rect">
            <a:avLst/>
          </a:prstGeom>
          <a:solidFill>
            <a:srgbClr val="1F77B4"/>
          </a:solidFill>
          <a:ln/>
        </p:spPr>
        <p:txBody>
          <a:bodyPr wrap="square" lIns="635" tIns="635" rIns="635" bIns="635" rtlCol="0" anchor="ctr">
            <a:normAutofit/>
          </a:bodyPr>
          <a:lstStyle/>
          <a:p>
            <a:pPr marL="0" indent="0" algn="ctr">
              <a:buNone/>
            </a:pPr>
            <a:r>
              <a:rPr lang="en-US" sz="1600" b="1" dirty="0">
                <a:solidFill>
                  <a:srgbClr val="FFFFFF"/>
                </a:solidFill>
              </a:rPr>
              <a:t>2030 pathway</a:t>
            </a:r>
            <a:endParaRPr lang="en-US" sz="1600" dirty="0"/>
          </a:p>
        </p:txBody>
      </p:sp>
      <p:sp>
        <p:nvSpPr>
          <p:cNvPr id="21" name="Text 18"/>
          <p:cNvSpPr/>
          <p:nvPr/>
        </p:nvSpPr>
        <p:spPr>
          <a:xfrm>
            <a:off x="8092440" y="2514600"/>
            <a:ext cx="2331720" cy="310896"/>
          </a:xfrm>
          <a:prstGeom prst="rect">
            <a:avLst/>
          </a:prstGeom>
          <a:solidFill>
            <a:srgbClr val="3A153E"/>
          </a:solidFill>
          <a:ln/>
        </p:spPr>
        <p:txBody>
          <a:bodyPr wrap="square" lIns="635" tIns="635" rIns="635" bIns="635" rtlCol="0" anchor="ctr">
            <a:normAutofit/>
          </a:bodyPr>
          <a:lstStyle/>
          <a:p>
            <a:pPr marL="0" indent="0" algn="ctr">
              <a:buNone/>
            </a:pPr>
            <a:r>
              <a:rPr lang="en-US" sz="1600" b="1" dirty="0">
                <a:solidFill>
                  <a:srgbClr val="FFFFFF"/>
                </a:solidFill>
              </a:rPr>
              <a:t>2050 pathway</a:t>
            </a:r>
            <a:endParaRPr lang="en-US" sz="1600" dirty="0"/>
          </a:p>
        </p:txBody>
      </p:sp>
      <p:sp>
        <p:nvSpPr>
          <p:cNvPr id="22" name="Text 19"/>
          <p:cNvSpPr/>
          <p:nvPr/>
        </p:nvSpPr>
        <p:spPr>
          <a:xfrm>
            <a:off x="4572000" y="2926080"/>
            <a:ext cx="3063240" cy="1188720"/>
          </a:xfrm>
          <a:prstGeom prst="rect">
            <a:avLst/>
          </a:prstGeom>
          <a:noFill/>
          <a:ln/>
        </p:spPr>
        <p:txBody>
          <a:bodyPr wrap="square" rtlCol="0" anchor="ctr">
            <a:normAutofit/>
          </a:bodyPr>
          <a:lstStyle/>
          <a:p>
            <a:pPr marL="0" indent="0">
              <a:buNone/>
            </a:pPr>
            <a:r>
              <a:rPr lang="en-US" sz="1400" dirty="0">
                <a:solidFill>
                  <a:srgbClr val="12364A"/>
                </a:solidFill>
                <a:latin typeface="Aptos" pitchFamily="34" charset="0"/>
                <a:ea typeface="Aptos" pitchFamily="34" charset="-122"/>
                <a:cs typeface="Aptos" pitchFamily="34" charset="-120"/>
              </a:rPr>
              <a:t>• Drop-in biofuel ICE retrofit
• LNG dual-fuel as route-dependent transitional option
• Cargo pump/heating optimisation and EMS coordination</a:t>
            </a:r>
            <a:endParaRPr lang="en-US" sz="1400" dirty="0"/>
          </a:p>
        </p:txBody>
      </p:sp>
      <p:sp>
        <p:nvSpPr>
          <p:cNvPr id="23" name="Text 20"/>
          <p:cNvSpPr/>
          <p:nvPr/>
        </p:nvSpPr>
        <p:spPr>
          <a:xfrm>
            <a:off x="809244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Ammonia ICE newbuild where toxic-fuel segregation is feasible
• E-methanol newbuild as lower-complexity alternative
• Terminal procedures integrated with fuel bunkering strategy</a:t>
            </a:r>
            <a:endParaRPr lang="en-US" sz="1400" dirty="0"/>
          </a:p>
        </p:txBody>
      </p:sp>
      <p:sp>
        <p:nvSpPr>
          <p:cNvPr id="24" name="Shape 21"/>
          <p:cNvSpPr/>
          <p:nvPr/>
        </p:nvSpPr>
        <p:spPr>
          <a:xfrm>
            <a:off x="7726680" y="2880360"/>
            <a:ext cx="0" cy="1325880"/>
          </a:xfrm>
          <a:prstGeom prst="line">
            <a:avLst/>
          </a:prstGeom>
          <a:noFill/>
          <a:ln w="13970">
            <a:solidFill>
              <a:srgbClr val="00B8A9"/>
            </a:solidFill>
            <a:prstDash val="solid"/>
          </a:ln>
        </p:spPr>
        <p:txBody>
          <a:bodyPr/>
          <a:lstStyle/>
          <a:p>
            <a:endParaRPr sz="2000"/>
          </a:p>
        </p:txBody>
      </p:sp>
      <p:sp>
        <p:nvSpPr>
          <p:cNvPr id="25" name="Text 22"/>
          <p:cNvSpPr/>
          <p:nvPr/>
        </p:nvSpPr>
        <p:spPr>
          <a:xfrm>
            <a:off x="685800" y="4892040"/>
            <a:ext cx="10698480" cy="292608"/>
          </a:xfrm>
          <a:prstGeom prst="rect">
            <a:avLst/>
          </a:prstGeom>
          <a:noFill/>
          <a:ln/>
        </p:spPr>
        <p:txBody>
          <a:bodyPr wrap="square" lIns="0" tIns="0" rIns="0" bIns="0" rtlCol="0" anchor="ctr">
            <a:normAutofit/>
          </a:bodyPr>
          <a:lstStyle/>
          <a:p>
            <a:pPr marL="0" indent="0">
              <a:buNone/>
            </a:pPr>
            <a:r>
              <a:rPr lang="en-US" sz="1600" b="1" dirty="0">
                <a:solidFill>
                  <a:srgbClr val="007D88"/>
                </a:solidFill>
              </a:rPr>
              <a:t>Opportunities, risks and barriers to validate</a:t>
            </a:r>
            <a:endParaRPr lang="en-US" sz="1600" dirty="0"/>
          </a:p>
        </p:txBody>
      </p:sp>
      <p:sp>
        <p:nvSpPr>
          <p:cNvPr id="26" name="Text 23"/>
          <p:cNvSpPr/>
          <p:nvPr/>
        </p:nvSpPr>
        <p:spPr>
          <a:xfrm>
            <a:off x="685800" y="5285232"/>
            <a:ext cx="10698480" cy="566928"/>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Hazardous-area segregation  •  Simultaneous operations assessment  •  Methane-slip control for LNG  •  Class acceptance and terminal procedures</a:t>
            </a:r>
            <a:endParaRPr lang="en-US" sz="1400" dirty="0"/>
          </a:p>
        </p:txBody>
      </p:sp>
      <p:pic>
        <p:nvPicPr>
          <p:cNvPr id="28" name="Picture 27" descr="a_wide_high_resolution_maritime_scene_a_large_ta_7_batch_2.png"/>
          <p:cNvPicPr>
            <a:picLocks noChangeAspect="1"/>
          </p:cNvPicPr>
          <p:nvPr/>
        </p:nvPicPr>
        <p:blipFill>
          <a:blip r:embed="rId3"/>
          <a:stretch>
            <a:fillRect/>
          </a:stretch>
        </p:blipFill>
        <p:spPr>
          <a:xfrm>
            <a:off x="548640" y="914400"/>
            <a:ext cx="3703320" cy="18745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400" b="1" dirty="0">
                <a:solidFill>
                  <a:srgbClr val="007D88"/>
                </a:solidFill>
                <a:latin typeface="Aptos Display" pitchFamily="34" charset="0"/>
                <a:ea typeface="Aptos Display" pitchFamily="34" charset="-122"/>
                <a:cs typeface="Aptos Display" pitchFamily="34" charset="-120"/>
              </a:rPr>
              <a:t>UC3: Passenger ships</a:t>
            </a:r>
            <a:endParaRPr lang="en-US" sz="24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5" name="Text 3"/>
          <p:cNvSpPr/>
          <p:nvPr/>
        </p:nvSpPr>
        <p:spPr>
          <a:xfrm>
            <a:off x="5257800" y="6611112"/>
            <a:ext cx="1554480" cy="182880"/>
          </a:xfrm>
          <a:prstGeom prst="rect">
            <a:avLst/>
          </a:prstGeom>
          <a:noFill/>
          <a:ln/>
        </p:spPr>
        <p:txBody>
          <a:bodyPr wrap="square" lIns="0" tIns="0" rIns="0" bIns="0" rtlCol="0" anchor="ctr"/>
          <a:lstStyle/>
          <a:p>
            <a:pPr marL="0" indent="0" algn="ctr">
              <a:buNone/>
            </a:pPr>
            <a:r>
              <a:rPr lang="en-US" sz="600" dirty="0">
                <a:solidFill>
                  <a:srgbClr val="3A153E"/>
                </a:solidFill>
              </a:rPr>
              <a:t>13/09/2026</a:t>
            </a:r>
            <a:endParaRPr lang="en-US" sz="600" dirty="0"/>
          </a:p>
        </p:txBody>
      </p:sp>
      <p:sp>
        <p:nvSpPr>
          <p:cNvPr id="8" name="Text 5"/>
          <p:cNvSpPr/>
          <p:nvPr/>
        </p:nvSpPr>
        <p:spPr>
          <a:xfrm>
            <a:off x="4526280" y="914400"/>
            <a:ext cx="6629400" cy="384048"/>
          </a:xfrm>
          <a:prstGeom prst="rect">
            <a:avLst/>
          </a:prstGeom>
          <a:noFill/>
          <a:ln/>
        </p:spPr>
        <p:txBody>
          <a:bodyPr wrap="square" lIns="0" tIns="0" rIns="0" bIns="0" rtlCol="0" anchor="ctr">
            <a:normAutofit/>
          </a:bodyPr>
          <a:lstStyle/>
          <a:p>
            <a:pPr marL="0" indent="0">
              <a:buNone/>
            </a:pPr>
            <a:r>
              <a:rPr lang="en-US" sz="2000" b="1" dirty="0">
                <a:solidFill>
                  <a:srgbClr val="1F77B4"/>
                </a:solidFill>
              </a:rPr>
              <a:t>Electrification driven by port calls and hotel loads</a:t>
            </a:r>
            <a:endParaRPr lang="en-US" sz="2000" dirty="0"/>
          </a:p>
        </p:txBody>
      </p:sp>
      <p:sp>
        <p:nvSpPr>
          <p:cNvPr id="9" name="Text 6"/>
          <p:cNvSpPr/>
          <p:nvPr/>
        </p:nvSpPr>
        <p:spPr>
          <a:xfrm>
            <a:off x="4526280" y="1353312"/>
            <a:ext cx="6629400" cy="786384"/>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Passenger vessels move earlier toward electrification because diesel-electric baselines, repeated port calls and high hotel loads make hybrid integration and shore-side interfaces highly relevant.</a:t>
            </a:r>
            <a:endParaRPr lang="en-US" sz="1400" dirty="0"/>
          </a:p>
        </p:txBody>
      </p:sp>
      <p:sp>
        <p:nvSpPr>
          <p:cNvPr id="10" name="Text 7"/>
          <p:cNvSpPr/>
          <p:nvPr/>
        </p:nvSpPr>
        <p:spPr>
          <a:xfrm>
            <a:off x="685800" y="2871216"/>
            <a:ext cx="1417320" cy="219456"/>
          </a:xfrm>
          <a:prstGeom prst="rect">
            <a:avLst/>
          </a:prstGeom>
          <a:noFill/>
          <a:ln/>
        </p:spPr>
        <p:txBody>
          <a:bodyPr wrap="square" lIns="0" tIns="0" rIns="0" bIns="0" rtlCol="0" anchor="ctr">
            <a:normAutofit/>
          </a:bodyPr>
          <a:lstStyle/>
          <a:p>
            <a:pPr marL="0" indent="0">
              <a:buNone/>
            </a:pPr>
            <a:r>
              <a:rPr lang="en-US" sz="1000" b="1" dirty="0">
                <a:solidFill>
                  <a:srgbClr val="1F77B4"/>
                </a:solidFill>
              </a:rPr>
              <a:t>Reference vessel</a:t>
            </a:r>
            <a:endParaRPr lang="en-US" sz="1000" dirty="0"/>
          </a:p>
        </p:txBody>
      </p:sp>
      <p:sp>
        <p:nvSpPr>
          <p:cNvPr id="11" name="Text 8"/>
          <p:cNvSpPr/>
          <p:nvPr/>
        </p:nvSpPr>
        <p:spPr>
          <a:xfrm>
            <a:off x="2148840" y="2871216"/>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Ro-Pax / medium cruise</a:t>
            </a:r>
            <a:endParaRPr lang="en-US" sz="1000" dirty="0"/>
          </a:p>
        </p:txBody>
      </p:sp>
      <p:sp>
        <p:nvSpPr>
          <p:cNvPr id="12" name="Text 9"/>
          <p:cNvSpPr/>
          <p:nvPr/>
        </p:nvSpPr>
        <p:spPr>
          <a:xfrm>
            <a:off x="685800" y="3264408"/>
            <a:ext cx="1417320" cy="219456"/>
          </a:xfrm>
          <a:prstGeom prst="rect">
            <a:avLst/>
          </a:prstGeom>
          <a:noFill/>
          <a:ln/>
        </p:spPr>
        <p:txBody>
          <a:bodyPr wrap="square" lIns="0" tIns="0" rIns="0" bIns="0" rtlCol="0" anchor="ctr">
            <a:normAutofit/>
          </a:bodyPr>
          <a:lstStyle/>
          <a:p>
            <a:pPr marL="0" indent="0">
              <a:buNone/>
            </a:pPr>
            <a:r>
              <a:rPr lang="en-US" sz="1000" b="1" dirty="0">
                <a:solidFill>
                  <a:srgbClr val="1F77B4"/>
                </a:solidFill>
              </a:rPr>
              <a:t>Capacity</a:t>
            </a:r>
            <a:endParaRPr lang="en-US" sz="1000" dirty="0"/>
          </a:p>
        </p:txBody>
      </p:sp>
      <p:sp>
        <p:nvSpPr>
          <p:cNvPr id="13" name="Text 10"/>
          <p:cNvSpPr/>
          <p:nvPr/>
        </p:nvSpPr>
        <p:spPr>
          <a:xfrm>
            <a:off x="2148840" y="3264408"/>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800–1,800 passengers</a:t>
            </a:r>
            <a:endParaRPr lang="en-US" sz="1000" dirty="0"/>
          </a:p>
        </p:txBody>
      </p:sp>
      <p:sp>
        <p:nvSpPr>
          <p:cNvPr id="14" name="Text 11"/>
          <p:cNvSpPr/>
          <p:nvPr/>
        </p:nvSpPr>
        <p:spPr>
          <a:xfrm>
            <a:off x="685800" y="3657600"/>
            <a:ext cx="1417320" cy="219456"/>
          </a:xfrm>
          <a:prstGeom prst="rect">
            <a:avLst/>
          </a:prstGeom>
          <a:noFill/>
          <a:ln/>
        </p:spPr>
        <p:txBody>
          <a:bodyPr wrap="square" lIns="0" tIns="0" rIns="0" bIns="0" rtlCol="0" anchor="ctr">
            <a:normAutofit/>
          </a:bodyPr>
          <a:lstStyle/>
          <a:p>
            <a:pPr marL="0" indent="0">
              <a:buNone/>
            </a:pPr>
            <a:r>
              <a:rPr lang="en-US" sz="1000" b="1" dirty="0">
                <a:solidFill>
                  <a:srgbClr val="1F77B4"/>
                </a:solidFill>
              </a:rPr>
              <a:t>Route profile</a:t>
            </a:r>
            <a:endParaRPr lang="en-US" sz="1000" dirty="0"/>
          </a:p>
        </p:txBody>
      </p:sp>
      <p:sp>
        <p:nvSpPr>
          <p:cNvPr id="15" name="Text 12"/>
          <p:cNvSpPr/>
          <p:nvPr/>
        </p:nvSpPr>
        <p:spPr>
          <a:xfrm>
            <a:off x="2148840" y="3657600"/>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100–600 nm, 4–24 h</a:t>
            </a:r>
            <a:endParaRPr lang="en-US" sz="1000" dirty="0"/>
          </a:p>
        </p:txBody>
      </p:sp>
      <p:sp>
        <p:nvSpPr>
          <p:cNvPr id="16" name="Text 13"/>
          <p:cNvSpPr/>
          <p:nvPr/>
        </p:nvSpPr>
        <p:spPr>
          <a:xfrm>
            <a:off x="685800" y="4050792"/>
            <a:ext cx="1417320" cy="219456"/>
          </a:xfrm>
          <a:prstGeom prst="rect">
            <a:avLst/>
          </a:prstGeom>
          <a:noFill/>
          <a:ln/>
        </p:spPr>
        <p:txBody>
          <a:bodyPr wrap="square" lIns="0" tIns="0" rIns="0" bIns="0" rtlCol="0" anchor="ctr">
            <a:normAutofit/>
          </a:bodyPr>
          <a:lstStyle/>
          <a:p>
            <a:pPr marL="0" indent="0">
              <a:buNone/>
            </a:pPr>
            <a:r>
              <a:rPr lang="en-US" sz="1000" b="1" dirty="0">
                <a:solidFill>
                  <a:srgbClr val="1F77B4"/>
                </a:solidFill>
              </a:rPr>
              <a:t>Port pattern</a:t>
            </a:r>
            <a:endParaRPr lang="en-US" sz="1000" dirty="0"/>
          </a:p>
        </p:txBody>
      </p:sp>
      <p:sp>
        <p:nvSpPr>
          <p:cNvPr id="17" name="Text 14"/>
          <p:cNvSpPr/>
          <p:nvPr/>
        </p:nvSpPr>
        <p:spPr>
          <a:xfrm>
            <a:off x="2148840" y="4050792"/>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Daily or multiple daily calls</a:t>
            </a:r>
            <a:endParaRPr lang="en-US" sz="1000" dirty="0"/>
          </a:p>
        </p:txBody>
      </p:sp>
      <p:sp>
        <p:nvSpPr>
          <p:cNvPr id="18" name="Text 15"/>
          <p:cNvSpPr/>
          <p:nvPr/>
        </p:nvSpPr>
        <p:spPr>
          <a:xfrm>
            <a:off x="685800" y="4443984"/>
            <a:ext cx="1417320" cy="219456"/>
          </a:xfrm>
          <a:prstGeom prst="rect">
            <a:avLst/>
          </a:prstGeom>
          <a:noFill/>
          <a:ln/>
        </p:spPr>
        <p:txBody>
          <a:bodyPr wrap="square" lIns="0" tIns="0" rIns="0" bIns="0" rtlCol="0" anchor="ctr">
            <a:normAutofit/>
          </a:bodyPr>
          <a:lstStyle/>
          <a:p>
            <a:pPr marL="0" indent="0">
              <a:buNone/>
            </a:pPr>
            <a:r>
              <a:rPr lang="en-US" sz="1000" b="1" dirty="0">
                <a:solidFill>
                  <a:srgbClr val="1F77B4"/>
                </a:solidFill>
              </a:rPr>
              <a:t>Energy driver</a:t>
            </a:r>
            <a:endParaRPr lang="en-US" sz="1000" dirty="0"/>
          </a:p>
        </p:txBody>
      </p:sp>
      <p:sp>
        <p:nvSpPr>
          <p:cNvPr id="19" name="Text 16"/>
          <p:cNvSpPr/>
          <p:nvPr/>
        </p:nvSpPr>
        <p:spPr>
          <a:xfrm>
            <a:off x="2148840" y="4443984"/>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Hotel load 40–50%</a:t>
            </a:r>
            <a:endParaRPr lang="en-US" sz="1000" dirty="0"/>
          </a:p>
        </p:txBody>
      </p:sp>
      <p:sp>
        <p:nvSpPr>
          <p:cNvPr id="20" name="Text 17"/>
          <p:cNvSpPr/>
          <p:nvPr/>
        </p:nvSpPr>
        <p:spPr>
          <a:xfrm>
            <a:off x="4572000" y="2514600"/>
            <a:ext cx="2331720" cy="310896"/>
          </a:xfrm>
          <a:prstGeom prst="rect">
            <a:avLst/>
          </a:prstGeom>
          <a:solidFill>
            <a:srgbClr val="1F77B4"/>
          </a:solidFill>
          <a:ln/>
        </p:spPr>
        <p:txBody>
          <a:bodyPr wrap="square" lIns="635" tIns="635" rIns="635" bIns="635" rtlCol="0" anchor="ctr">
            <a:normAutofit/>
          </a:bodyPr>
          <a:lstStyle/>
          <a:p>
            <a:pPr marL="0" indent="0" algn="ctr">
              <a:buNone/>
            </a:pPr>
            <a:r>
              <a:rPr lang="en-US" sz="1600" b="1" dirty="0">
                <a:solidFill>
                  <a:srgbClr val="FFFFFF"/>
                </a:solidFill>
              </a:rPr>
              <a:t>2030 pathway</a:t>
            </a:r>
            <a:endParaRPr lang="en-US" sz="1600" dirty="0"/>
          </a:p>
        </p:txBody>
      </p:sp>
      <p:sp>
        <p:nvSpPr>
          <p:cNvPr id="21" name="Text 18"/>
          <p:cNvSpPr/>
          <p:nvPr/>
        </p:nvSpPr>
        <p:spPr>
          <a:xfrm>
            <a:off x="8092440" y="2514600"/>
            <a:ext cx="2331720" cy="310896"/>
          </a:xfrm>
          <a:prstGeom prst="rect">
            <a:avLst/>
          </a:prstGeom>
          <a:solidFill>
            <a:srgbClr val="3A153E"/>
          </a:solidFill>
          <a:ln/>
        </p:spPr>
        <p:txBody>
          <a:bodyPr wrap="square" lIns="635" tIns="635" rIns="635" bIns="635" rtlCol="0" anchor="ctr">
            <a:normAutofit/>
          </a:bodyPr>
          <a:lstStyle/>
          <a:p>
            <a:pPr marL="0" indent="0" algn="ctr">
              <a:buNone/>
            </a:pPr>
            <a:r>
              <a:rPr lang="en-US" sz="1600" b="1" dirty="0">
                <a:solidFill>
                  <a:srgbClr val="FFFFFF"/>
                </a:solidFill>
              </a:rPr>
              <a:t>2050 pathway</a:t>
            </a:r>
            <a:endParaRPr lang="en-US" sz="1600" dirty="0"/>
          </a:p>
        </p:txBody>
      </p:sp>
      <p:sp>
        <p:nvSpPr>
          <p:cNvPr id="22" name="Text 19"/>
          <p:cNvSpPr/>
          <p:nvPr/>
        </p:nvSpPr>
        <p:spPr>
          <a:xfrm>
            <a:off x="457200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Hybrid-electric + drop-in biofuel + BESS
• Battery-electric for shorter routes with sufficient charging power
• Shore power and hotel-load optimisation</a:t>
            </a:r>
            <a:endParaRPr lang="en-US" sz="1400" dirty="0"/>
          </a:p>
        </p:txBody>
      </p:sp>
      <p:sp>
        <p:nvSpPr>
          <p:cNvPr id="23" name="Text 20"/>
          <p:cNvSpPr/>
          <p:nvPr/>
        </p:nvSpPr>
        <p:spPr>
          <a:xfrm>
            <a:off x="809244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Hydrogen fuel-cell hybrid + BESS for longer passenger routes
• Battery-electric where routes and charging windows support it
• Electric-dominant backbone for propulsion and hotel loads</a:t>
            </a:r>
            <a:endParaRPr lang="en-US" sz="1400" dirty="0"/>
          </a:p>
        </p:txBody>
      </p:sp>
      <p:sp>
        <p:nvSpPr>
          <p:cNvPr id="24" name="Shape 21"/>
          <p:cNvSpPr/>
          <p:nvPr/>
        </p:nvSpPr>
        <p:spPr>
          <a:xfrm>
            <a:off x="7726680" y="2880360"/>
            <a:ext cx="0" cy="1325880"/>
          </a:xfrm>
          <a:prstGeom prst="line">
            <a:avLst/>
          </a:prstGeom>
          <a:noFill/>
          <a:ln w="13970">
            <a:solidFill>
              <a:srgbClr val="00B8A9"/>
            </a:solidFill>
            <a:prstDash val="solid"/>
          </a:ln>
        </p:spPr>
        <p:txBody>
          <a:bodyPr/>
          <a:lstStyle/>
          <a:p>
            <a:endParaRPr sz="2000"/>
          </a:p>
        </p:txBody>
      </p:sp>
      <p:sp>
        <p:nvSpPr>
          <p:cNvPr id="25" name="Text 22"/>
          <p:cNvSpPr/>
          <p:nvPr/>
        </p:nvSpPr>
        <p:spPr>
          <a:xfrm>
            <a:off x="685800" y="4892040"/>
            <a:ext cx="10698480" cy="292608"/>
          </a:xfrm>
          <a:prstGeom prst="rect">
            <a:avLst/>
          </a:prstGeom>
          <a:noFill/>
          <a:ln/>
        </p:spPr>
        <p:txBody>
          <a:bodyPr wrap="square" lIns="0" tIns="0" rIns="0" bIns="0" rtlCol="0" anchor="ctr">
            <a:normAutofit/>
          </a:bodyPr>
          <a:lstStyle/>
          <a:p>
            <a:pPr marL="0" indent="0">
              <a:buNone/>
            </a:pPr>
            <a:r>
              <a:rPr lang="en-US" sz="1600" b="1" dirty="0">
                <a:solidFill>
                  <a:srgbClr val="007D88"/>
                </a:solidFill>
              </a:rPr>
              <a:t>Opportunities, risks and barriers to validate</a:t>
            </a:r>
            <a:endParaRPr lang="en-US" sz="1600" dirty="0"/>
          </a:p>
        </p:txBody>
      </p:sp>
      <p:sp>
        <p:nvSpPr>
          <p:cNvPr id="26" name="Text 23"/>
          <p:cNvSpPr/>
          <p:nvPr/>
        </p:nvSpPr>
        <p:spPr>
          <a:xfrm>
            <a:off x="685800" y="5285232"/>
            <a:ext cx="10698480" cy="566928"/>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High-power shore charging and grid capacity  •  Passenger fire-safety and evacuation  •  Hotel-load reduction  •  Public acceptance in sensitive destinations</a:t>
            </a:r>
            <a:endParaRPr lang="en-US" sz="1400" dirty="0"/>
          </a:p>
        </p:txBody>
      </p:sp>
      <p:sp>
        <p:nvSpPr>
          <p:cNvPr id="27" name="Text 24"/>
          <p:cNvSpPr/>
          <p:nvPr/>
        </p:nvSpPr>
        <p:spPr>
          <a:xfrm>
            <a:off x="594360" y="6327648"/>
            <a:ext cx="10789920" cy="164592"/>
          </a:xfrm>
          <a:prstGeom prst="rect">
            <a:avLst/>
          </a:prstGeom>
          <a:noFill/>
          <a:ln/>
        </p:spPr>
        <p:txBody>
          <a:bodyPr wrap="square" lIns="0" tIns="0" rIns="0" bIns="0" rtlCol="0" anchor="ctr"/>
          <a:lstStyle/>
          <a:p>
            <a:pPr marL="0" indent="0" algn="r">
              <a:buNone/>
            </a:pPr>
            <a:r>
              <a:rPr lang="en-US" sz="550" i="1" dirty="0">
                <a:solidFill>
                  <a:srgbClr val="6A7A85"/>
                </a:solidFill>
              </a:rPr>
              <a:t>Use-case descriptions consolidated from D2.1 and T2.3 scenario analysis.</a:t>
            </a:r>
            <a:endParaRPr lang="en-US" sz="550" dirty="0"/>
          </a:p>
        </p:txBody>
      </p:sp>
      <p:pic>
        <p:nvPicPr>
          <p:cNvPr id="28" name="Picture 27" descr="a_wide_panoramic_maritime_scene_a_large_white_an_8_batch_3.png"/>
          <p:cNvPicPr>
            <a:picLocks noChangeAspect="1"/>
          </p:cNvPicPr>
          <p:nvPr/>
        </p:nvPicPr>
        <p:blipFill>
          <a:blip r:embed="rId3"/>
          <a:stretch>
            <a:fillRect/>
          </a:stretch>
        </p:blipFill>
        <p:spPr>
          <a:xfrm>
            <a:off x="548640" y="914400"/>
            <a:ext cx="3703320" cy="18745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400" b="1" dirty="0">
                <a:solidFill>
                  <a:srgbClr val="007D88"/>
                </a:solidFill>
                <a:latin typeface="Aptos Display" pitchFamily="34" charset="0"/>
                <a:ea typeface="Aptos Display" pitchFamily="34" charset="-122"/>
                <a:cs typeface="Aptos Display" pitchFamily="34" charset="-120"/>
              </a:rPr>
              <a:t>UC4: Inland waterway vessels</a:t>
            </a:r>
            <a:endParaRPr lang="en-US" sz="24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8" name="Text 5"/>
          <p:cNvSpPr/>
          <p:nvPr/>
        </p:nvSpPr>
        <p:spPr>
          <a:xfrm>
            <a:off x="4526280" y="914400"/>
            <a:ext cx="6629400" cy="384048"/>
          </a:xfrm>
          <a:prstGeom prst="rect">
            <a:avLst/>
          </a:prstGeom>
          <a:noFill/>
          <a:ln/>
        </p:spPr>
        <p:txBody>
          <a:bodyPr wrap="square" lIns="0" tIns="0" rIns="0" bIns="0" rtlCol="0" anchor="ctr">
            <a:noAutofit/>
          </a:bodyPr>
          <a:lstStyle/>
          <a:p>
            <a:pPr marL="0" indent="0">
              <a:buNone/>
            </a:pPr>
            <a:r>
              <a:rPr lang="en-US" sz="2000" b="1" dirty="0">
                <a:solidFill>
                  <a:srgbClr val="007D88"/>
                </a:solidFill>
              </a:rPr>
              <a:t>Predictable corridors make early battery operation credible</a:t>
            </a:r>
            <a:endParaRPr lang="en-US" sz="2000" dirty="0"/>
          </a:p>
        </p:txBody>
      </p:sp>
      <p:sp>
        <p:nvSpPr>
          <p:cNvPr id="9" name="Text 6"/>
          <p:cNvSpPr/>
          <p:nvPr/>
        </p:nvSpPr>
        <p:spPr>
          <a:xfrm>
            <a:off x="4526280" y="1353312"/>
            <a:ext cx="6629400" cy="786384"/>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Inland vessels are the strongest case for battery-electric transition because routes, stops and power demand are comparatively predictable. The key uncertainty shifts to charging density and corridor coverage.</a:t>
            </a:r>
            <a:endParaRPr lang="en-US" sz="1400" dirty="0"/>
          </a:p>
        </p:txBody>
      </p:sp>
      <p:sp>
        <p:nvSpPr>
          <p:cNvPr id="10" name="Text 7"/>
          <p:cNvSpPr/>
          <p:nvPr/>
        </p:nvSpPr>
        <p:spPr>
          <a:xfrm>
            <a:off x="685800" y="2871216"/>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Reference vessel</a:t>
            </a:r>
            <a:endParaRPr lang="en-US" sz="1000" dirty="0"/>
          </a:p>
        </p:txBody>
      </p:sp>
      <p:sp>
        <p:nvSpPr>
          <p:cNvPr id="11" name="Text 8"/>
          <p:cNvSpPr/>
          <p:nvPr/>
        </p:nvSpPr>
        <p:spPr>
          <a:xfrm>
            <a:off x="2148840" y="2871216"/>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80–135 m</a:t>
            </a:r>
            <a:endParaRPr lang="en-US" sz="1000" dirty="0"/>
          </a:p>
        </p:txBody>
      </p:sp>
      <p:sp>
        <p:nvSpPr>
          <p:cNvPr id="12" name="Text 9"/>
          <p:cNvSpPr/>
          <p:nvPr/>
        </p:nvSpPr>
        <p:spPr>
          <a:xfrm>
            <a:off x="685800" y="3264408"/>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Cargo capacity</a:t>
            </a:r>
            <a:endParaRPr lang="en-US" sz="1000" dirty="0"/>
          </a:p>
        </p:txBody>
      </p:sp>
      <p:sp>
        <p:nvSpPr>
          <p:cNvPr id="13" name="Text 10"/>
          <p:cNvSpPr/>
          <p:nvPr/>
        </p:nvSpPr>
        <p:spPr>
          <a:xfrm>
            <a:off x="2148840" y="3264408"/>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1,500–4,000 t / 100–300 TEU</a:t>
            </a:r>
            <a:endParaRPr lang="en-US" sz="1000" dirty="0"/>
          </a:p>
        </p:txBody>
      </p:sp>
      <p:sp>
        <p:nvSpPr>
          <p:cNvPr id="14" name="Text 11"/>
          <p:cNvSpPr/>
          <p:nvPr/>
        </p:nvSpPr>
        <p:spPr>
          <a:xfrm>
            <a:off x="685800" y="3657600"/>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Daily range</a:t>
            </a:r>
            <a:endParaRPr lang="en-US" sz="1000" dirty="0"/>
          </a:p>
        </p:txBody>
      </p:sp>
      <p:sp>
        <p:nvSpPr>
          <p:cNvPr id="15" name="Text 12"/>
          <p:cNvSpPr/>
          <p:nvPr/>
        </p:nvSpPr>
        <p:spPr>
          <a:xfrm>
            <a:off x="2148840" y="3657600"/>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20–300 km</a:t>
            </a:r>
            <a:endParaRPr lang="en-US" sz="1000" dirty="0"/>
          </a:p>
        </p:txBody>
      </p:sp>
      <p:sp>
        <p:nvSpPr>
          <p:cNvPr id="16" name="Text 13"/>
          <p:cNvSpPr/>
          <p:nvPr/>
        </p:nvSpPr>
        <p:spPr>
          <a:xfrm>
            <a:off x="685800" y="4050792"/>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Operations</a:t>
            </a:r>
            <a:endParaRPr lang="en-US" sz="1000" dirty="0"/>
          </a:p>
        </p:txBody>
      </p:sp>
      <p:sp>
        <p:nvSpPr>
          <p:cNvPr id="17" name="Text 14"/>
          <p:cNvSpPr/>
          <p:nvPr/>
        </p:nvSpPr>
        <p:spPr>
          <a:xfrm>
            <a:off x="2148840" y="4050792"/>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Frequent locks and stops</a:t>
            </a:r>
            <a:endParaRPr lang="en-US" sz="1000" dirty="0"/>
          </a:p>
        </p:txBody>
      </p:sp>
      <p:sp>
        <p:nvSpPr>
          <p:cNvPr id="18" name="Text 15"/>
          <p:cNvSpPr/>
          <p:nvPr/>
        </p:nvSpPr>
        <p:spPr>
          <a:xfrm>
            <a:off x="685800" y="4443984"/>
            <a:ext cx="1417320" cy="219456"/>
          </a:xfrm>
          <a:prstGeom prst="rect">
            <a:avLst/>
          </a:prstGeom>
          <a:noFill/>
          <a:ln/>
        </p:spPr>
        <p:txBody>
          <a:bodyPr wrap="square" lIns="0" tIns="0" rIns="0" bIns="0" rtlCol="0" anchor="ctr">
            <a:normAutofit/>
          </a:bodyPr>
          <a:lstStyle/>
          <a:p>
            <a:pPr marL="0" indent="0">
              <a:buNone/>
            </a:pPr>
            <a:r>
              <a:rPr lang="en-US" sz="1000" b="1" dirty="0">
                <a:solidFill>
                  <a:srgbClr val="007D88"/>
                </a:solidFill>
              </a:rPr>
              <a:t>Energy driver</a:t>
            </a:r>
            <a:endParaRPr lang="en-US" sz="1000" dirty="0"/>
          </a:p>
        </p:txBody>
      </p:sp>
      <p:sp>
        <p:nvSpPr>
          <p:cNvPr id="19" name="Text 16"/>
          <p:cNvSpPr/>
          <p:nvPr/>
        </p:nvSpPr>
        <p:spPr>
          <a:xfrm>
            <a:off x="2148840" y="4443984"/>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Stop–go propulsion</a:t>
            </a:r>
            <a:endParaRPr lang="en-US" sz="1000" dirty="0"/>
          </a:p>
        </p:txBody>
      </p:sp>
      <p:sp>
        <p:nvSpPr>
          <p:cNvPr id="20" name="Text 17"/>
          <p:cNvSpPr/>
          <p:nvPr/>
        </p:nvSpPr>
        <p:spPr>
          <a:xfrm>
            <a:off x="4572000" y="2514600"/>
            <a:ext cx="2331720" cy="310896"/>
          </a:xfrm>
          <a:prstGeom prst="rect">
            <a:avLst/>
          </a:prstGeom>
          <a:solidFill>
            <a:srgbClr val="1F77B4"/>
          </a:solidFill>
          <a:ln/>
        </p:spPr>
        <p:txBody>
          <a:bodyPr wrap="square" lIns="635" tIns="635" rIns="635" bIns="635" rtlCol="0" anchor="ctr">
            <a:normAutofit/>
          </a:bodyPr>
          <a:lstStyle/>
          <a:p>
            <a:pPr marL="0" indent="0" algn="ctr">
              <a:buNone/>
            </a:pPr>
            <a:r>
              <a:rPr lang="en-US" sz="1600" b="1" dirty="0">
                <a:solidFill>
                  <a:srgbClr val="FFFFFF"/>
                </a:solidFill>
              </a:rPr>
              <a:t>2030 pathway</a:t>
            </a:r>
            <a:endParaRPr lang="en-US" sz="1600" dirty="0"/>
          </a:p>
        </p:txBody>
      </p:sp>
      <p:sp>
        <p:nvSpPr>
          <p:cNvPr id="21" name="Text 18"/>
          <p:cNvSpPr/>
          <p:nvPr/>
        </p:nvSpPr>
        <p:spPr>
          <a:xfrm>
            <a:off x="8092440" y="2514600"/>
            <a:ext cx="2331720" cy="310896"/>
          </a:xfrm>
          <a:prstGeom prst="rect">
            <a:avLst/>
          </a:prstGeom>
          <a:solidFill>
            <a:srgbClr val="3A153E"/>
          </a:solidFill>
          <a:ln/>
        </p:spPr>
        <p:txBody>
          <a:bodyPr wrap="square" lIns="635" tIns="635" rIns="635" bIns="635" rtlCol="0" anchor="ctr">
            <a:normAutofit/>
          </a:bodyPr>
          <a:lstStyle/>
          <a:p>
            <a:pPr marL="0" indent="0" algn="ctr">
              <a:buNone/>
            </a:pPr>
            <a:r>
              <a:rPr lang="en-US" sz="1600" b="1" dirty="0">
                <a:solidFill>
                  <a:srgbClr val="FFFFFF"/>
                </a:solidFill>
              </a:rPr>
              <a:t>2050 pathway</a:t>
            </a:r>
            <a:endParaRPr lang="en-US" sz="1600" dirty="0"/>
          </a:p>
        </p:txBody>
      </p:sp>
      <p:sp>
        <p:nvSpPr>
          <p:cNvPr id="22" name="Text 19"/>
          <p:cNvSpPr/>
          <p:nvPr/>
        </p:nvSpPr>
        <p:spPr>
          <a:xfrm>
            <a:off x="457200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Battery-electric corridor vessel as preferred pathway
• Hybrid-electric + drop-in biofuel where charging is incomplete
• Predictive routing around river currents and lock transits</a:t>
            </a:r>
            <a:endParaRPr lang="en-US" sz="1400" dirty="0"/>
          </a:p>
        </p:txBody>
      </p:sp>
      <p:sp>
        <p:nvSpPr>
          <p:cNvPr id="23" name="Text 20"/>
          <p:cNvSpPr/>
          <p:nvPr/>
        </p:nvSpPr>
        <p:spPr>
          <a:xfrm>
            <a:off x="809244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Battery-electric where dense charging corridors are available
• Hydrogen fuel-cell hybrid for longer corridors or payload-sensitive cases
• Charging and energy planning fully integrated with terminals</a:t>
            </a:r>
            <a:endParaRPr lang="en-US" sz="1400" dirty="0"/>
          </a:p>
        </p:txBody>
      </p:sp>
      <p:sp>
        <p:nvSpPr>
          <p:cNvPr id="24" name="Shape 21"/>
          <p:cNvSpPr/>
          <p:nvPr/>
        </p:nvSpPr>
        <p:spPr>
          <a:xfrm>
            <a:off x="7726680" y="2880360"/>
            <a:ext cx="0" cy="1325880"/>
          </a:xfrm>
          <a:prstGeom prst="line">
            <a:avLst/>
          </a:prstGeom>
          <a:noFill/>
          <a:ln w="13970">
            <a:solidFill>
              <a:srgbClr val="00B8A9"/>
            </a:solidFill>
            <a:prstDash val="solid"/>
          </a:ln>
        </p:spPr>
        <p:txBody>
          <a:bodyPr/>
          <a:lstStyle/>
          <a:p>
            <a:endParaRPr sz="2000"/>
          </a:p>
        </p:txBody>
      </p:sp>
      <p:sp>
        <p:nvSpPr>
          <p:cNvPr id="25" name="Text 22"/>
          <p:cNvSpPr/>
          <p:nvPr/>
        </p:nvSpPr>
        <p:spPr>
          <a:xfrm>
            <a:off x="685800" y="4892040"/>
            <a:ext cx="10698480" cy="292608"/>
          </a:xfrm>
          <a:prstGeom prst="rect">
            <a:avLst/>
          </a:prstGeom>
          <a:noFill/>
          <a:ln/>
        </p:spPr>
        <p:txBody>
          <a:bodyPr wrap="square" lIns="0" tIns="0" rIns="0" bIns="0" rtlCol="0" anchor="ctr">
            <a:normAutofit/>
          </a:bodyPr>
          <a:lstStyle/>
          <a:p>
            <a:pPr marL="0" indent="0">
              <a:buNone/>
            </a:pPr>
            <a:r>
              <a:rPr lang="en-US" sz="1600" b="1" dirty="0">
                <a:solidFill>
                  <a:srgbClr val="007D88"/>
                </a:solidFill>
              </a:rPr>
              <a:t>Opportunities, risks and barriers to validate</a:t>
            </a:r>
            <a:endParaRPr lang="en-US" sz="1600" dirty="0"/>
          </a:p>
        </p:txBody>
      </p:sp>
      <p:sp>
        <p:nvSpPr>
          <p:cNvPr id="26" name="Text 23"/>
          <p:cNvSpPr/>
          <p:nvPr/>
        </p:nvSpPr>
        <p:spPr>
          <a:xfrm>
            <a:off x="685800" y="5285232"/>
            <a:ext cx="10698480" cy="566928"/>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Corridor charging reliability  •  Grid capacity  •  Compatibility with port and lock dwell times  •  Fragmented ownership and financing</a:t>
            </a:r>
            <a:endParaRPr lang="en-US" sz="1400" dirty="0"/>
          </a:p>
        </p:txBody>
      </p:sp>
      <p:pic>
        <p:nvPicPr>
          <p:cNvPr id="28" name="Picture 27" descr="a_wide_realistic_landscape_photograph_of_a_large_9_batch_4.png"/>
          <p:cNvPicPr>
            <a:picLocks noChangeAspect="1"/>
          </p:cNvPicPr>
          <p:nvPr/>
        </p:nvPicPr>
        <p:blipFill>
          <a:blip r:embed="rId3"/>
          <a:stretch>
            <a:fillRect/>
          </a:stretch>
        </p:blipFill>
        <p:spPr>
          <a:xfrm>
            <a:off x="548640" y="914400"/>
            <a:ext cx="3703320" cy="18745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400" b="1" dirty="0">
                <a:solidFill>
                  <a:srgbClr val="007D88"/>
                </a:solidFill>
                <a:latin typeface="Aptos Display" pitchFamily="34" charset="0"/>
                <a:ea typeface="Aptos Display" pitchFamily="34" charset="-122"/>
                <a:cs typeface="Aptos Display" pitchFamily="34" charset="-120"/>
              </a:rPr>
              <a:t>UC5: Special operation vessels</a:t>
            </a:r>
            <a:endParaRPr lang="en-US" sz="24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sz="2000"/>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900" b="1" dirty="0">
                <a:solidFill>
                  <a:srgbClr val="FFFFFF"/>
                </a:solidFill>
              </a:rPr>
              <a:t>TRUSTEE</a:t>
            </a:r>
            <a:endParaRPr lang="en-US" sz="900" dirty="0"/>
          </a:p>
        </p:txBody>
      </p:sp>
      <p:sp>
        <p:nvSpPr>
          <p:cNvPr id="8" name="Text 5"/>
          <p:cNvSpPr/>
          <p:nvPr/>
        </p:nvSpPr>
        <p:spPr>
          <a:xfrm>
            <a:off x="4526280" y="914400"/>
            <a:ext cx="6629400" cy="384048"/>
          </a:xfrm>
          <a:prstGeom prst="rect">
            <a:avLst/>
          </a:prstGeom>
          <a:noFill/>
          <a:ln/>
        </p:spPr>
        <p:txBody>
          <a:bodyPr wrap="square" lIns="0" tIns="0" rIns="0" bIns="0" rtlCol="0" anchor="ctr">
            <a:normAutofit/>
          </a:bodyPr>
          <a:lstStyle/>
          <a:p>
            <a:pPr marL="0" indent="0">
              <a:buNone/>
            </a:pPr>
            <a:r>
              <a:rPr lang="en-US" sz="2000" b="1" dirty="0">
                <a:solidFill>
                  <a:srgbClr val="3A153E"/>
                </a:solidFill>
              </a:rPr>
              <a:t>Transient power peaks and nearshore missions</a:t>
            </a:r>
            <a:endParaRPr lang="en-US" sz="2000" dirty="0"/>
          </a:p>
        </p:txBody>
      </p:sp>
      <p:sp>
        <p:nvSpPr>
          <p:cNvPr id="9" name="Text 6"/>
          <p:cNvSpPr/>
          <p:nvPr/>
        </p:nvSpPr>
        <p:spPr>
          <a:xfrm>
            <a:off x="4526280" y="1353312"/>
            <a:ext cx="6629400" cy="786384"/>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Special-operation vessels are mission-driven units with highly variable load profiles. Decarbonisation is less about long-range endurance and more about power management, peak shaving and zero-emission operation near port.</a:t>
            </a:r>
            <a:endParaRPr lang="en-US" sz="1400" dirty="0"/>
          </a:p>
        </p:txBody>
      </p:sp>
      <p:sp>
        <p:nvSpPr>
          <p:cNvPr id="10" name="Text 7"/>
          <p:cNvSpPr/>
          <p:nvPr/>
        </p:nvSpPr>
        <p:spPr>
          <a:xfrm>
            <a:off x="685800" y="2871216"/>
            <a:ext cx="1417320" cy="219456"/>
          </a:xfrm>
          <a:prstGeom prst="rect">
            <a:avLst/>
          </a:prstGeom>
          <a:noFill/>
          <a:ln/>
        </p:spPr>
        <p:txBody>
          <a:bodyPr wrap="square" lIns="0" tIns="0" rIns="0" bIns="0" rtlCol="0" anchor="ctr">
            <a:normAutofit/>
          </a:bodyPr>
          <a:lstStyle/>
          <a:p>
            <a:pPr marL="0" indent="0">
              <a:buNone/>
            </a:pPr>
            <a:r>
              <a:rPr lang="en-US" sz="1000" b="1" dirty="0">
                <a:solidFill>
                  <a:srgbClr val="3A153E"/>
                </a:solidFill>
              </a:rPr>
              <a:t>Reference vessel</a:t>
            </a:r>
            <a:endParaRPr lang="en-US" sz="1000" dirty="0"/>
          </a:p>
        </p:txBody>
      </p:sp>
      <p:sp>
        <p:nvSpPr>
          <p:cNvPr id="11" name="Text 8"/>
          <p:cNvSpPr/>
          <p:nvPr/>
        </p:nvSpPr>
        <p:spPr>
          <a:xfrm>
            <a:off x="2148840" y="2871216"/>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55–70 m</a:t>
            </a:r>
            <a:endParaRPr lang="en-US" sz="1000" dirty="0"/>
          </a:p>
        </p:txBody>
      </p:sp>
      <p:sp>
        <p:nvSpPr>
          <p:cNvPr id="12" name="Text 9"/>
          <p:cNvSpPr/>
          <p:nvPr/>
        </p:nvSpPr>
        <p:spPr>
          <a:xfrm>
            <a:off x="685800" y="3264408"/>
            <a:ext cx="1417320" cy="219456"/>
          </a:xfrm>
          <a:prstGeom prst="rect">
            <a:avLst/>
          </a:prstGeom>
          <a:noFill/>
          <a:ln/>
        </p:spPr>
        <p:txBody>
          <a:bodyPr wrap="square" lIns="0" tIns="0" rIns="0" bIns="0" rtlCol="0" anchor="ctr">
            <a:normAutofit/>
          </a:bodyPr>
          <a:lstStyle/>
          <a:p>
            <a:pPr marL="0" indent="0">
              <a:buNone/>
            </a:pPr>
            <a:r>
              <a:rPr lang="en-US" sz="1000" b="1" dirty="0">
                <a:solidFill>
                  <a:srgbClr val="3A153E"/>
                </a:solidFill>
              </a:rPr>
              <a:t>Installed power</a:t>
            </a:r>
            <a:endParaRPr lang="en-US" sz="1000" dirty="0"/>
          </a:p>
        </p:txBody>
      </p:sp>
      <p:sp>
        <p:nvSpPr>
          <p:cNvPr id="13" name="Text 10"/>
          <p:cNvSpPr/>
          <p:nvPr/>
        </p:nvSpPr>
        <p:spPr>
          <a:xfrm>
            <a:off x="2148840" y="3264408"/>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3.0–4.5 MW</a:t>
            </a:r>
            <a:endParaRPr lang="en-US" sz="1000" dirty="0"/>
          </a:p>
        </p:txBody>
      </p:sp>
      <p:sp>
        <p:nvSpPr>
          <p:cNvPr id="14" name="Text 11"/>
          <p:cNvSpPr/>
          <p:nvPr/>
        </p:nvSpPr>
        <p:spPr>
          <a:xfrm>
            <a:off x="685800" y="3657600"/>
            <a:ext cx="1417320" cy="219456"/>
          </a:xfrm>
          <a:prstGeom prst="rect">
            <a:avLst/>
          </a:prstGeom>
          <a:noFill/>
          <a:ln/>
        </p:spPr>
        <p:txBody>
          <a:bodyPr wrap="square" lIns="0" tIns="0" rIns="0" bIns="0" rtlCol="0" anchor="ctr">
            <a:normAutofit/>
          </a:bodyPr>
          <a:lstStyle/>
          <a:p>
            <a:pPr marL="0" indent="0">
              <a:buNone/>
            </a:pPr>
            <a:r>
              <a:rPr lang="en-US" sz="1000" b="1" dirty="0">
                <a:solidFill>
                  <a:srgbClr val="3A153E"/>
                </a:solidFill>
              </a:rPr>
              <a:t>Range</a:t>
            </a:r>
            <a:endParaRPr lang="en-US" sz="1000" dirty="0"/>
          </a:p>
        </p:txBody>
      </p:sp>
      <p:sp>
        <p:nvSpPr>
          <p:cNvPr id="15" name="Text 12"/>
          <p:cNvSpPr/>
          <p:nvPr/>
        </p:nvSpPr>
        <p:spPr>
          <a:xfrm>
            <a:off x="2148840" y="3657600"/>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50–150 nm from base</a:t>
            </a:r>
            <a:endParaRPr lang="en-US" sz="1000" dirty="0"/>
          </a:p>
        </p:txBody>
      </p:sp>
      <p:sp>
        <p:nvSpPr>
          <p:cNvPr id="16" name="Text 13"/>
          <p:cNvSpPr/>
          <p:nvPr/>
        </p:nvSpPr>
        <p:spPr>
          <a:xfrm>
            <a:off x="685800" y="4050792"/>
            <a:ext cx="1417320" cy="219456"/>
          </a:xfrm>
          <a:prstGeom prst="rect">
            <a:avLst/>
          </a:prstGeom>
          <a:noFill/>
          <a:ln/>
        </p:spPr>
        <p:txBody>
          <a:bodyPr wrap="square" lIns="0" tIns="0" rIns="0" bIns="0" rtlCol="0" anchor="ctr">
            <a:normAutofit/>
          </a:bodyPr>
          <a:lstStyle/>
          <a:p>
            <a:pPr marL="0" indent="0">
              <a:buNone/>
            </a:pPr>
            <a:r>
              <a:rPr lang="en-US" sz="1000" b="1" dirty="0">
                <a:solidFill>
                  <a:srgbClr val="3A153E"/>
                </a:solidFill>
              </a:rPr>
              <a:t>Load profile</a:t>
            </a:r>
            <a:endParaRPr lang="en-US" sz="1000" dirty="0"/>
          </a:p>
        </p:txBody>
      </p:sp>
      <p:sp>
        <p:nvSpPr>
          <p:cNvPr id="17" name="Text 14"/>
          <p:cNvSpPr/>
          <p:nvPr/>
        </p:nvSpPr>
        <p:spPr>
          <a:xfrm>
            <a:off x="2148840" y="4050792"/>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Standby + transient peaks</a:t>
            </a:r>
            <a:endParaRPr lang="en-US" sz="1000" dirty="0"/>
          </a:p>
        </p:txBody>
      </p:sp>
      <p:sp>
        <p:nvSpPr>
          <p:cNvPr id="18" name="Text 15"/>
          <p:cNvSpPr/>
          <p:nvPr/>
        </p:nvSpPr>
        <p:spPr>
          <a:xfrm>
            <a:off x="685800" y="4443984"/>
            <a:ext cx="1417320" cy="219456"/>
          </a:xfrm>
          <a:prstGeom prst="rect">
            <a:avLst/>
          </a:prstGeom>
          <a:noFill/>
          <a:ln/>
        </p:spPr>
        <p:txBody>
          <a:bodyPr wrap="square" lIns="0" tIns="0" rIns="0" bIns="0" rtlCol="0" anchor="ctr">
            <a:normAutofit/>
          </a:bodyPr>
          <a:lstStyle/>
          <a:p>
            <a:pPr marL="0" indent="0">
              <a:buNone/>
            </a:pPr>
            <a:r>
              <a:rPr lang="en-US" sz="1000" b="1" dirty="0">
                <a:solidFill>
                  <a:srgbClr val="3A153E"/>
                </a:solidFill>
              </a:rPr>
              <a:t>Mission loads</a:t>
            </a:r>
            <a:endParaRPr lang="en-US" sz="1000" dirty="0"/>
          </a:p>
        </p:txBody>
      </p:sp>
      <p:sp>
        <p:nvSpPr>
          <p:cNvPr id="19" name="Text 16"/>
          <p:cNvSpPr/>
          <p:nvPr/>
        </p:nvSpPr>
        <p:spPr>
          <a:xfrm>
            <a:off x="2148840" y="4443984"/>
            <a:ext cx="2148840" cy="219456"/>
          </a:xfrm>
          <a:prstGeom prst="rect">
            <a:avLst/>
          </a:prstGeom>
          <a:noFill/>
          <a:ln/>
        </p:spPr>
        <p:txBody>
          <a:bodyPr wrap="square" lIns="0" tIns="0" rIns="0" bIns="0" rtlCol="0" anchor="ctr">
            <a:normAutofit/>
          </a:bodyPr>
          <a:lstStyle/>
          <a:p>
            <a:pPr marL="0" indent="0">
              <a:buNone/>
            </a:pPr>
            <a:r>
              <a:rPr lang="en-US" sz="1000" dirty="0">
                <a:solidFill>
                  <a:srgbClr val="12364A"/>
                </a:solidFill>
              </a:rPr>
              <a:t>Winches, cranes, DP, pumps</a:t>
            </a:r>
            <a:endParaRPr lang="en-US" sz="1000" dirty="0"/>
          </a:p>
        </p:txBody>
      </p:sp>
      <p:sp>
        <p:nvSpPr>
          <p:cNvPr id="20" name="Text 17"/>
          <p:cNvSpPr/>
          <p:nvPr/>
        </p:nvSpPr>
        <p:spPr>
          <a:xfrm>
            <a:off x="4572000" y="2514600"/>
            <a:ext cx="2331720" cy="310896"/>
          </a:xfrm>
          <a:prstGeom prst="rect">
            <a:avLst/>
          </a:prstGeom>
          <a:solidFill>
            <a:srgbClr val="1F77B4"/>
          </a:solidFill>
          <a:ln/>
        </p:spPr>
        <p:txBody>
          <a:bodyPr wrap="square" lIns="635" tIns="635" rIns="635" bIns="635" rtlCol="0" anchor="ctr">
            <a:normAutofit/>
          </a:bodyPr>
          <a:lstStyle/>
          <a:p>
            <a:pPr marL="0" indent="0" algn="ctr">
              <a:buNone/>
            </a:pPr>
            <a:r>
              <a:rPr lang="en-US" sz="1600" b="1" dirty="0">
                <a:solidFill>
                  <a:srgbClr val="FFFFFF"/>
                </a:solidFill>
              </a:rPr>
              <a:t>2030 pathway</a:t>
            </a:r>
            <a:endParaRPr lang="en-US" sz="1600" dirty="0"/>
          </a:p>
        </p:txBody>
      </p:sp>
      <p:sp>
        <p:nvSpPr>
          <p:cNvPr id="21" name="Text 18"/>
          <p:cNvSpPr/>
          <p:nvPr/>
        </p:nvSpPr>
        <p:spPr>
          <a:xfrm>
            <a:off x="8092440" y="2514600"/>
            <a:ext cx="2331720" cy="310896"/>
          </a:xfrm>
          <a:prstGeom prst="rect">
            <a:avLst/>
          </a:prstGeom>
          <a:solidFill>
            <a:srgbClr val="3A153E"/>
          </a:solidFill>
          <a:ln/>
        </p:spPr>
        <p:txBody>
          <a:bodyPr wrap="square" lIns="635" tIns="635" rIns="635" bIns="635" rtlCol="0" anchor="ctr">
            <a:normAutofit/>
          </a:bodyPr>
          <a:lstStyle/>
          <a:p>
            <a:pPr marL="0" indent="0" algn="ctr">
              <a:buNone/>
            </a:pPr>
            <a:r>
              <a:rPr lang="en-US" sz="1600" b="1" dirty="0">
                <a:solidFill>
                  <a:srgbClr val="FFFFFF"/>
                </a:solidFill>
              </a:rPr>
              <a:t>2050 pathway</a:t>
            </a:r>
            <a:endParaRPr lang="en-US" sz="1600" dirty="0"/>
          </a:p>
        </p:txBody>
      </p:sp>
      <p:sp>
        <p:nvSpPr>
          <p:cNvPr id="22" name="Text 19"/>
          <p:cNvSpPr/>
          <p:nvPr/>
        </p:nvSpPr>
        <p:spPr>
          <a:xfrm>
            <a:off x="457200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Hybrid-electric + BESS + drop-in biofuel for variable duty cycles
• Battery-electric for port and nearshore missions
• Electrified auxiliaries and high-efficiency azimuth thrusters</a:t>
            </a:r>
            <a:endParaRPr lang="en-US" sz="1400" dirty="0"/>
          </a:p>
        </p:txBody>
      </p:sp>
      <p:sp>
        <p:nvSpPr>
          <p:cNvPr id="23" name="Text 20"/>
          <p:cNvSpPr/>
          <p:nvPr/>
        </p:nvSpPr>
        <p:spPr>
          <a:xfrm>
            <a:off x="8092440" y="2926080"/>
            <a:ext cx="3063240" cy="1188720"/>
          </a:xfrm>
          <a:prstGeom prst="rect">
            <a:avLst/>
          </a:prstGeom>
          <a:noFill/>
          <a:ln/>
        </p:spPr>
        <p:txBody>
          <a:bodyPr wrap="square" rtlCol="0" anchor="ctr">
            <a:noAutofit/>
          </a:bodyPr>
          <a:lstStyle/>
          <a:p>
            <a:pPr marL="0" indent="0">
              <a:buNone/>
            </a:pPr>
            <a:r>
              <a:rPr lang="en-US" sz="1400" dirty="0">
                <a:solidFill>
                  <a:srgbClr val="12364A"/>
                </a:solidFill>
                <a:latin typeface="Aptos" pitchFamily="34" charset="0"/>
                <a:ea typeface="Aptos" pitchFamily="34" charset="-122"/>
                <a:cs typeface="Aptos" pitchFamily="34" charset="-120"/>
              </a:rPr>
              <a:t>• Hydrogen fuel-cell hybrid + BESS for endurance beyond battery-only cases
• Battery-electric port/nearshore vessel where duty cycle is validated
• Advanced EMS sized around mission peaks</a:t>
            </a:r>
            <a:endParaRPr lang="en-US" sz="1400" dirty="0"/>
          </a:p>
        </p:txBody>
      </p:sp>
      <p:sp>
        <p:nvSpPr>
          <p:cNvPr id="24" name="Shape 21"/>
          <p:cNvSpPr/>
          <p:nvPr/>
        </p:nvSpPr>
        <p:spPr>
          <a:xfrm>
            <a:off x="7726680" y="2880360"/>
            <a:ext cx="0" cy="1325880"/>
          </a:xfrm>
          <a:prstGeom prst="line">
            <a:avLst/>
          </a:prstGeom>
          <a:noFill/>
          <a:ln w="13970">
            <a:solidFill>
              <a:srgbClr val="00B8A9"/>
            </a:solidFill>
            <a:prstDash val="solid"/>
          </a:ln>
        </p:spPr>
        <p:txBody>
          <a:bodyPr/>
          <a:lstStyle/>
          <a:p>
            <a:endParaRPr sz="2000"/>
          </a:p>
        </p:txBody>
      </p:sp>
      <p:sp>
        <p:nvSpPr>
          <p:cNvPr id="25" name="Text 22"/>
          <p:cNvSpPr/>
          <p:nvPr/>
        </p:nvSpPr>
        <p:spPr>
          <a:xfrm>
            <a:off x="685800" y="4892040"/>
            <a:ext cx="10698480" cy="292608"/>
          </a:xfrm>
          <a:prstGeom prst="rect">
            <a:avLst/>
          </a:prstGeom>
          <a:noFill/>
          <a:ln/>
        </p:spPr>
        <p:txBody>
          <a:bodyPr wrap="square" lIns="0" tIns="0" rIns="0" bIns="0" rtlCol="0" anchor="ctr">
            <a:normAutofit/>
          </a:bodyPr>
          <a:lstStyle/>
          <a:p>
            <a:pPr marL="0" indent="0">
              <a:buNone/>
            </a:pPr>
            <a:r>
              <a:rPr lang="en-US" sz="1600" b="1" dirty="0">
                <a:solidFill>
                  <a:srgbClr val="007D88"/>
                </a:solidFill>
              </a:rPr>
              <a:t>Opportunities, risks and barriers to validate</a:t>
            </a:r>
            <a:endParaRPr lang="en-US" sz="1600" dirty="0"/>
          </a:p>
        </p:txBody>
      </p:sp>
      <p:sp>
        <p:nvSpPr>
          <p:cNvPr id="26" name="Text 23"/>
          <p:cNvSpPr/>
          <p:nvPr/>
        </p:nvSpPr>
        <p:spPr>
          <a:xfrm>
            <a:off x="685800" y="5285232"/>
            <a:ext cx="10698480" cy="566928"/>
          </a:xfrm>
          <a:prstGeom prst="rect">
            <a:avLst/>
          </a:prstGeom>
          <a:noFill/>
          <a:ln/>
        </p:spPr>
        <p:txBody>
          <a:bodyPr wrap="square" lIns="254" tIns="254" rIns="254" bIns="254" rtlCol="0" anchor="ctr">
            <a:normAutofit/>
          </a:bodyPr>
          <a:lstStyle/>
          <a:p>
            <a:pPr marL="0" indent="0">
              <a:buNone/>
            </a:pPr>
            <a:r>
              <a:rPr lang="en-US" sz="1400" dirty="0">
                <a:solidFill>
                  <a:srgbClr val="12364A"/>
                </a:solidFill>
              </a:rPr>
              <a:t>Base-port charging capacity  •  Duty-cycle validation  •  Mission peak-power demand  •  Hydrogen storage and safety for compact vessels</a:t>
            </a:r>
            <a:endParaRPr lang="en-US" sz="1400" dirty="0"/>
          </a:p>
        </p:txBody>
      </p:sp>
      <p:pic>
        <p:nvPicPr>
          <p:cNvPr id="28" name="Picture 27" descr="a_wide_realistic_daylight_maritime_scene_a_large_10_batch_5.png"/>
          <p:cNvPicPr>
            <a:picLocks noChangeAspect="1"/>
          </p:cNvPicPr>
          <p:nvPr/>
        </p:nvPicPr>
        <p:blipFill>
          <a:blip r:embed="rId3"/>
          <a:stretch>
            <a:fillRect/>
          </a:stretch>
        </p:blipFill>
        <p:spPr>
          <a:xfrm>
            <a:off x="548640" y="914400"/>
            <a:ext cx="3703320" cy="187452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Next steps and ongoing work</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896112"/>
            <a:ext cx="10789920" cy="402336"/>
          </a:xfrm>
          <a:prstGeom prst="rect">
            <a:avLst/>
          </a:prstGeom>
          <a:noFill/>
          <a:ln/>
        </p:spPr>
        <p:txBody>
          <a:bodyPr wrap="square" lIns="0" tIns="0" rIns="0" bIns="0" rtlCol="0" anchor="ctr">
            <a:normAutofit/>
          </a:bodyPr>
          <a:lstStyle/>
          <a:p>
            <a:pPr marL="0" indent="0" algn="ctr">
              <a:buNone/>
            </a:pPr>
            <a:r>
              <a:rPr lang="en-US" sz="1800" b="1" dirty="0">
                <a:solidFill>
                  <a:srgbClr val="12364A"/>
                </a:solidFill>
              </a:rPr>
              <a:t>From technical pathways to quantified, stakeholder-validated transition scenarios.</a:t>
            </a:r>
            <a:endParaRPr lang="en-US" sz="1800" dirty="0"/>
          </a:p>
        </p:txBody>
      </p:sp>
      <p:sp>
        <p:nvSpPr>
          <p:cNvPr id="8" name="Text 6"/>
          <p:cNvSpPr/>
          <p:nvPr/>
        </p:nvSpPr>
        <p:spPr>
          <a:xfrm>
            <a:off x="868680" y="1655064"/>
            <a:ext cx="438912" cy="438912"/>
          </a:xfrm>
          <a:prstGeom prst="rect">
            <a:avLst/>
          </a:prstGeom>
          <a:solidFill>
            <a:srgbClr val="007D88"/>
          </a:solidFill>
          <a:ln/>
        </p:spPr>
        <p:txBody>
          <a:bodyPr wrap="square" lIns="0" tIns="0" rIns="0" bIns="0" rtlCol="0" anchor="ctr"/>
          <a:lstStyle/>
          <a:p>
            <a:pPr marL="0" indent="0" algn="ctr">
              <a:buNone/>
            </a:pPr>
            <a:r>
              <a:rPr lang="en-US" sz="1900" b="1" dirty="0">
                <a:solidFill>
                  <a:srgbClr val="FFFFFF"/>
                </a:solidFill>
              </a:rPr>
              <a:t>1</a:t>
            </a:r>
            <a:endParaRPr lang="en-US" sz="1900" dirty="0"/>
          </a:p>
        </p:txBody>
      </p:sp>
      <p:sp>
        <p:nvSpPr>
          <p:cNvPr id="9" name="Text 7"/>
          <p:cNvSpPr/>
          <p:nvPr/>
        </p:nvSpPr>
        <p:spPr>
          <a:xfrm>
            <a:off x="1508760" y="1600200"/>
            <a:ext cx="2286000" cy="274320"/>
          </a:xfrm>
          <a:prstGeom prst="rect">
            <a:avLst/>
          </a:prstGeom>
          <a:noFill/>
          <a:ln/>
        </p:spPr>
        <p:txBody>
          <a:bodyPr wrap="square" lIns="0" tIns="0" rIns="0" bIns="0" rtlCol="0" anchor="ctr">
            <a:normAutofit/>
          </a:bodyPr>
          <a:lstStyle/>
          <a:p>
            <a:pPr marL="0" indent="0">
              <a:buNone/>
            </a:pPr>
            <a:r>
              <a:rPr lang="en-US" sz="1600" b="1" dirty="0">
                <a:solidFill>
                  <a:srgbClr val="007D88"/>
                </a:solidFill>
              </a:rPr>
              <a:t>LCA analysis</a:t>
            </a:r>
            <a:endParaRPr lang="en-US" sz="1600" dirty="0"/>
          </a:p>
        </p:txBody>
      </p:sp>
      <p:sp>
        <p:nvSpPr>
          <p:cNvPr id="10" name="Text 8"/>
          <p:cNvSpPr/>
          <p:nvPr/>
        </p:nvSpPr>
        <p:spPr>
          <a:xfrm>
            <a:off x="3886200" y="1554480"/>
            <a:ext cx="6995160" cy="502920"/>
          </a:xfrm>
          <a:prstGeom prst="rect">
            <a:avLst/>
          </a:prstGeom>
          <a:noFill/>
          <a:ln/>
        </p:spPr>
        <p:txBody>
          <a:bodyPr wrap="square" lIns="0" tIns="0" rIns="0" bIns="0" rtlCol="0" anchor="ctr">
            <a:normAutofit/>
          </a:bodyPr>
          <a:lstStyle/>
          <a:p>
            <a:pPr marL="0" indent="0">
              <a:buNone/>
            </a:pPr>
            <a:r>
              <a:rPr lang="en-US" sz="1600" dirty="0">
                <a:solidFill>
                  <a:srgbClr val="12364A"/>
                </a:solidFill>
              </a:rPr>
              <a:t>Quantify Well-to-Wake environmental performance and compare fuel / energy pathways beyond onboard emissions.</a:t>
            </a:r>
            <a:endParaRPr lang="en-US" sz="1600" dirty="0"/>
          </a:p>
        </p:txBody>
      </p:sp>
      <p:sp>
        <p:nvSpPr>
          <p:cNvPr id="11" name="Text 9"/>
          <p:cNvSpPr/>
          <p:nvPr/>
        </p:nvSpPr>
        <p:spPr>
          <a:xfrm>
            <a:off x="868680" y="2615184"/>
            <a:ext cx="438912" cy="438912"/>
          </a:xfrm>
          <a:prstGeom prst="rect">
            <a:avLst/>
          </a:prstGeom>
          <a:solidFill>
            <a:srgbClr val="1F77B4"/>
          </a:solidFill>
          <a:ln/>
        </p:spPr>
        <p:txBody>
          <a:bodyPr wrap="square" lIns="0" tIns="0" rIns="0" bIns="0" rtlCol="0" anchor="ctr"/>
          <a:lstStyle/>
          <a:p>
            <a:pPr marL="0" indent="0" algn="ctr">
              <a:buNone/>
            </a:pPr>
            <a:r>
              <a:rPr lang="en-US" sz="1900" b="1" dirty="0">
                <a:solidFill>
                  <a:srgbClr val="FFFFFF"/>
                </a:solidFill>
              </a:rPr>
              <a:t>2</a:t>
            </a:r>
            <a:endParaRPr lang="en-US" sz="1900" dirty="0"/>
          </a:p>
        </p:txBody>
      </p:sp>
      <p:sp>
        <p:nvSpPr>
          <p:cNvPr id="12" name="Text 10"/>
          <p:cNvSpPr/>
          <p:nvPr/>
        </p:nvSpPr>
        <p:spPr>
          <a:xfrm>
            <a:off x="1508760" y="2560320"/>
            <a:ext cx="2286000" cy="274320"/>
          </a:xfrm>
          <a:prstGeom prst="rect">
            <a:avLst/>
          </a:prstGeom>
          <a:noFill/>
          <a:ln/>
        </p:spPr>
        <p:txBody>
          <a:bodyPr wrap="square" lIns="0" tIns="0" rIns="0" bIns="0" rtlCol="0" anchor="ctr">
            <a:normAutofit/>
          </a:bodyPr>
          <a:lstStyle/>
          <a:p>
            <a:pPr marL="0" indent="0">
              <a:buNone/>
            </a:pPr>
            <a:r>
              <a:rPr lang="en-US" sz="1600" b="1" dirty="0">
                <a:solidFill>
                  <a:srgbClr val="1F77B4"/>
                </a:solidFill>
              </a:rPr>
              <a:t>LCC / CAPEX / OPEX</a:t>
            </a:r>
            <a:endParaRPr lang="en-US" sz="1600" dirty="0"/>
          </a:p>
        </p:txBody>
      </p:sp>
      <p:sp>
        <p:nvSpPr>
          <p:cNvPr id="13" name="Text 11"/>
          <p:cNvSpPr/>
          <p:nvPr/>
        </p:nvSpPr>
        <p:spPr>
          <a:xfrm>
            <a:off x="3886200" y="2514600"/>
            <a:ext cx="6995160" cy="502920"/>
          </a:xfrm>
          <a:prstGeom prst="rect">
            <a:avLst/>
          </a:prstGeom>
          <a:noFill/>
          <a:ln/>
        </p:spPr>
        <p:txBody>
          <a:bodyPr wrap="square" lIns="0" tIns="0" rIns="0" bIns="0" rtlCol="0" anchor="ctr">
            <a:normAutofit/>
          </a:bodyPr>
          <a:lstStyle/>
          <a:p>
            <a:pPr marL="0" indent="0">
              <a:buNone/>
            </a:pPr>
            <a:r>
              <a:rPr lang="en-US" sz="1600" dirty="0">
                <a:solidFill>
                  <a:srgbClr val="12364A"/>
                </a:solidFill>
              </a:rPr>
              <a:t>Give numerical substance to the technical projections by testing investment, fuel, maintenance and operational-cost implications.</a:t>
            </a:r>
            <a:endParaRPr lang="en-US" sz="1600" dirty="0"/>
          </a:p>
        </p:txBody>
      </p:sp>
      <p:sp>
        <p:nvSpPr>
          <p:cNvPr id="14" name="Text 12"/>
          <p:cNvSpPr/>
          <p:nvPr/>
        </p:nvSpPr>
        <p:spPr>
          <a:xfrm>
            <a:off x="868680" y="3575304"/>
            <a:ext cx="438912" cy="438912"/>
          </a:xfrm>
          <a:prstGeom prst="rect">
            <a:avLst/>
          </a:prstGeom>
          <a:solidFill>
            <a:srgbClr val="F28C28"/>
          </a:solidFill>
          <a:ln/>
        </p:spPr>
        <p:txBody>
          <a:bodyPr wrap="square" lIns="0" tIns="0" rIns="0" bIns="0" rtlCol="0" anchor="ctr"/>
          <a:lstStyle/>
          <a:p>
            <a:pPr marL="0" indent="0" algn="ctr">
              <a:buNone/>
            </a:pPr>
            <a:r>
              <a:rPr lang="en-US" sz="1900" b="1" dirty="0">
                <a:solidFill>
                  <a:srgbClr val="FFFFFF"/>
                </a:solidFill>
              </a:rPr>
              <a:t>3</a:t>
            </a:r>
            <a:endParaRPr lang="en-US" sz="1900" dirty="0"/>
          </a:p>
        </p:txBody>
      </p:sp>
      <p:sp>
        <p:nvSpPr>
          <p:cNvPr id="15" name="Text 13"/>
          <p:cNvSpPr/>
          <p:nvPr/>
        </p:nvSpPr>
        <p:spPr>
          <a:xfrm>
            <a:off x="1508760" y="3520440"/>
            <a:ext cx="2286000" cy="274320"/>
          </a:xfrm>
          <a:prstGeom prst="rect">
            <a:avLst/>
          </a:prstGeom>
          <a:noFill/>
          <a:ln/>
        </p:spPr>
        <p:txBody>
          <a:bodyPr wrap="square" lIns="0" tIns="0" rIns="0" bIns="0" rtlCol="0" anchor="ctr">
            <a:normAutofit/>
          </a:bodyPr>
          <a:lstStyle/>
          <a:p>
            <a:pPr marL="0" indent="0">
              <a:buNone/>
            </a:pPr>
            <a:r>
              <a:rPr lang="en-US" sz="1600" b="1" dirty="0">
                <a:solidFill>
                  <a:srgbClr val="F28C28"/>
                </a:solidFill>
              </a:rPr>
              <a:t>Survey validation</a:t>
            </a:r>
            <a:endParaRPr lang="en-US" sz="1600" dirty="0"/>
          </a:p>
        </p:txBody>
      </p:sp>
      <p:sp>
        <p:nvSpPr>
          <p:cNvPr id="16" name="Text 14"/>
          <p:cNvSpPr/>
          <p:nvPr/>
        </p:nvSpPr>
        <p:spPr>
          <a:xfrm>
            <a:off x="3886200" y="3474720"/>
            <a:ext cx="6995160" cy="502920"/>
          </a:xfrm>
          <a:prstGeom prst="rect">
            <a:avLst/>
          </a:prstGeom>
          <a:noFill/>
          <a:ln/>
        </p:spPr>
        <p:txBody>
          <a:bodyPr wrap="square" lIns="0" tIns="0" rIns="0" bIns="0" rtlCol="0" anchor="ctr">
            <a:normAutofit/>
          </a:bodyPr>
          <a:lstStyle/>
          <a:p>
            <a:pPr marL="0" indent="0">
              <a:buNone/>
            </a:pPr>
            <a:r>
              <a:rPr lang="en-US" sz="1600" dirty="0">
                <a:solidFill>
                  <a:srgbClr val="12364A"/>
                </a:solidFill>
              </a:rPr>
              <a:t>Bring internal database assumptions under stakeholder review and capture the sentiment of operators across the sector.</a:t>
            </a:r>
            <a:endParaRPr lang="en-US" sz="1600" dirty="0"/>
          </a:p>
        </p:txBody>
      </p:sp>
      <p:sp>
        <p:nvSpPr>
          <p:cNvPr id="17" name="Text 15"/>
          <p:cNvSpPr/>
          <p:nvPr/>
        </p:nvSpPr>
        <p:spPr>
          <a:xfrm>
            <a:off x="868680" y="4535424"/>
            <a:ext cx="438912" cy="438912"/>
          </a:xfrm>
          <a:prstGeom prst="rect">
            <a:avLst/>
          </a:prstGeom>
          <a:solidFill>
            <a:srgbClr val="3A153E"/>
          </a:solidFill>
          <a:ln/>
        </p:spPr>
        <p:txBody>
          <a:bodyPr wrap="square" lIns="0" tIns="0" rIns="0" bIns="0" rtlCol="0" anchor="ctr"/>
          <a:lstStyle/>
          <a:p>
            <a:pPr marL="0" indent="0" algn="ctr">
              <a:buNone/>
            </a:pPr>
            <a:r>
              <a:rPr lang="en-US" sz="1900" b="1" dirty="0">
                <a:solidFill>
                  <a:srgbClr val="FFFFFF"/>
                </a:solidFill>
              </a:rPr>
              <a:t>4</a:t>
            </a:r>
            <a:endParaRPr lang="en-US" sz="1900" dirty="0"/>
          </a:p>
        </p:txBody>
      </p:sp>
      <p:sp>
        <p:nvSpPr>
          <p:cNvPr id="18" name="Text 16"/>
          <p:cNvSpPr/>
          <p:nvPr/>
        </p:nvSpPr>
        <p:spPr>
          <a:xfrm>
            <a:off x="1508760" y="4480560"/>
            <a:ext cx="2286000" cy="274320"/>
          </a:xfrm>
          <a:prstGeom prst="rect">
            <a:avLst/>
          </a:prstGeom>
          <a:noFill/>
          <a:ln/>
        </p:spPr>
        <p:txBody>
          <a:bodyPr wrap="square" lIns="0" tIns="0" rIns="0" bIns="0" rtlCol="0" anchor="ctr">
            <a:normAutofit/>
          </a:bodyPr>
          <a:lstStyle/>
          <a:p>
            <a:pPr marL="0" indent="0">
              <a:buNone/>
            </a:pPr>
            <a:r>
              <a:rPr lang="en-US" sz="1600" b="1" dirty="0">
                <a:solidFill>
                  <a:srgbClr val="3A153E"/>
                </a:solidFill>
              </a:rPr>
              <a:t>Scenario refinement</a:t>
            </a:r>
            <a:endParaRPr lang="en-US" sz="1600" dirty="0"/>
          </a:p>
        </p:txBody>
      </p:sp>
      <p:sp>
        <p:nvSpPr>
          <p:cNvPr id="19" name="Text 17"/>
          <p:cNvSpPr/>
          <p:nvPr/>
        </p:nvSpPr>
        <p:spPr>
          <a:xfrm>
            <a:off x="3886200" y="4434840"/>
            <a:ext cx="6995160" cy="502920"/>
          </a:xfrm>
          <a:prstGeom prst="rect">
            <a:avLst/>
          </a:prstGeom>
          <a:noFill/>
          <a:ln/>
        </p:spPr>
        <p:txBody>
          <a:bodyPr wrap="square" lIns="0" tIns="0" rIns="0" bIns="0" rtlCol="0" anchor="ctr">
            <a:normAutofit/>
          </a:bodyPr>
          <a:lstStyle/>
          <a:p>
            <a:pPr marL="0" indent="0">
              <a:buNone/>
            </a:pPr>
            <a:r>
              <a:rPr lang="en-US" sz="1600" dirty="0">
                <a:solidFill>
                  <a:srgbClr val="12364A"/>
                </a:solidFill>
              </a:rPr>
              <a:t>Update packages, barriers and prerequisites before downstream assessment and foresight discussion.</a:t>
            </a:r>
            <a:endParaRPr lang="en-US" sz="1600" dirty="0"/>
          </a:p>
        </p:txBody>
      </p:sp>
      <p:sp>
        <p:nvSpPr>
          <p:cNvPr id="20" name="Shape 18"/>
          <p:cNvSpPr/>
          <p:nvPr/>
        </p:nvSpPr>
        <p:spPr>
          <a:xfrm>
            <a:off x="868680" y="5504688"/>
            <a:ext cx="10378440" cy="0"/>
          </a:xfrm>
          <a:prstGeom prst="line">
            <a:avLst/>
          </a:prstGeom>
          <a:noFill/>
          <a:ln w="17780">
            <a:solidFill>
              <a:srgbClr val="00B8A9"/>
            </a:solidFill>
            <a:prstDash val="solid"/>
          </a:ln>
        </p:spPr>
        <p:txBody>
          <a:bodyPr/>
          <a:lstStyle/>
          <a:p>
            <a:endParaRPr/>
          </a:p>
        </p:txBody>
      </p:sp>
      <p:sp>
        <p:nvSpPr>
          <p:cNvPr id="22" name="Text 20"/>
          <p:cNvSpPr/>
          <p:nvPr/>
        </p:nvSpPr>
        <p:spPr>
          <a:xfrm>
            <a:off x="3703320" y="5577840"/>
            <a:ext cx="7269480" cy="420624"/>
          </a:xfrm>
          <a:prstGeom prst="rect">
            <a:avLst/>
          </a:prstGeom>
          <a:noFill/>
          <a:ln/>
        </p:spPr>
        <p:txBody>
          <a:bodyPr wrap="square" lIns="0" tIns="0" rIns="0" bIns="0" rtlCol="0" anchor="ctr">
            <a:normAutofit/>
          </a:bodyPr>
          <a:lstStyle/>
          <a:p>
            <a:pPr marL="0" indent="0">
              <a:buNone/>
            </a:pPr>
            <a:r>
              <a:rPr lang="en-US" sz="1280" b="1" dirty="0">
                <a:solidFill>
                  <a:srgbClr val="12364A"/>
                </a:solidFill>
              </a:rPr>
              <a:t>The survey will test whether the technical assumptions derived from internal databases are aligned with real operator priorities, perceived risks and adoption barriers.</a:t>
            </a:r>
            <a:endParaRPr lang="en-US" sz="12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Opportunities: no-regret measures and early wins</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950976"/>
            <a:ext cx="10789920" cy="365760"/>
          </a:xfrm>
          <a:prstGeom prst="rect">
            <a:avLst/>
          </a:prstGeom>
          <a:noFill/>
          <a:ln/>
        </p:spPr>
        <p:txBody>
          <a:bodyPr wrap="square" lIns="0" tIns="0" rIns="0" bIns="0" rtlCol="0" anchor="ctr">
            <a:normAutofit/>
          </a:bodyPr>
          <a:lstStyle/>
          <a:p>
            <a:pPr marL="0" indent="0" algn="ctr">
              <a:buNone/>
            </a:pPr>
            <a:r>
              <a:rPr lang="en-US" sz="1800" b="1" dirty="0">
                <a:solidFill>
                  <a:srgbClr val="12364A"/>
                </a:solidFill>
              </a:rPr>
              <a:t>No-regret measures reduce the energy requirement that any future fuel system must satisfy.</a:t>
            </a:r>
            <a:endParaRPr lang="en-US" sz="1800" dirty="0"/>
          </a:p>
        </p:txBody>
      </p:sp>
      <p:sp>
        <p:nvSpPr>
          <p:cNvPr id="8" name="Text 6"/>
          <p:cNvSpPr/>
          <p:nvPr/>
        </p:nvSpPr>
        <p:spPr>
          <a:xfrm>
            <a:off x="777240" y="1709928"/>
            <a:ext cx="3291840" cy="256032"/>
          </a:xfrm>
          <a:prstGeom prst="rect">
            <a:avLst/>
          </a:prstGeom>
          <a:noFill/>
          <a:ln/>
        </p:spPr>
        <p:txBody>
          <a:bodyPr wrap="square" lIns="0" tIns="0" rIns="0" bIns="0" rtlCol="0" anchor="ctr">
            <a:normAutofit/>
          </a:bodyPr>
          <a:lstStyle/>
          <a:p>
            <a:pPr marL="0" indent="0">
              <a:buNone/>
            </a:pPr>
            <a:r>
              <a:rPr lang="en-US" sz="1600" b="1" dirty="0">
                <a:solidFill>
                  <a:srgbClr val="12364A"/>
                </a:solidFill>
              </a:rPr>
              <a:t>Advanced EMS / PMS</a:t>
            </a:r>
            <a:endParaRPr lang="en-US" sz="1600" dirty="0"/>
          </a:p>
        </p:txBody>
      </p:sp>
      <p:sp>
        <p:nvSpPr>
          <p:cNvPr id="9" name="Shape 7"/>
          <p:cNvSpPr/>
          <p:nvPr/>
        </p:nvSpPr>
        <p:spPr>
          <a:xfrm>
            <a:off x="4343400" y="1719072"/>
            <a:ext cx="5120640" cy="219456"/>
          </a:xfrm>
          <a:prstGeom prst="rect">
            <a:avLst/>
          </a:prstGeom>
          <a:solidFill>
            <a:srgbClr val="007D88"/>
          </a:solidFill>
          <a:ln w="12700">
            <a:solidFill>
              <a:srgbClr val="007D88">
                <a:alpha val="0"/>
              </a:srgbClr>
            </a:solidFill>
            <a:prstDash val="solid"/>
          </a:ln>
        </p:spPr>
        <p:txBody>
          <a:bodyPr/>
          <a:lstStyle/>
          <a:p>
            <a:endParaRPr/>
          </a:p>
        </p:txBody>
      </p:sp>
      <p:sp>
        <p:nvSpPr>
          <p:cNvPr id="10" name="Text 8"/>
          <p:cNvSpPr/>
          <p:nvPr/>
        </p:nvSpPr>
        <p:spPr>
          <a:xfrm>
            <a:off x="9646920" y="1682496"/>
            <a:ext cx="777240" cy="256032"/>
          </a:xfrm>
          <a:prstGeom prst="rect">
            <a:avLst/>
          </a:prstGeom>
          <a:noFill/>
          <a:ln/>
        </p:spPr>
        <p:txBody>
          <a:bodyPr wrap="square" lIns="0" tIns="0" rIns="0" bIns="0" rtlCol="0" anchor="ctr"/>
          <a:lstStyle/>
          <a:p>
            <a:pPr marL="0" indent="0" algn="r">
              <a:buNone/>
            </a:pPr>
            <a:r>
              <a:rPr lang="en-US" sz="1200" b="1" dirty="0">
                <a:solidFill>
                  <a:srgbClr val="007D88"/>
                </a:solidFill>
              </a:rPr>
              <a:t>20/20</a:t>
            </a:r>
            <a:endParaRPr lang="en-US" sz="1200" dirty="0"/>
          </a:p>
        </p:txBody>
      </p:sp>
      <p:sp>
        <p:nvSpPr>
          <p:cNvPr id="11" name="Text 9"/>
          <p:cNvSpPr/>
          <p:nvPr/>
        </p:nvSpPr>
        <p:spPr>
          <a:xfrm>
            <a:off x="777240" y="2313432"/>
            <a:ext cx="3291840" cy="256032"/>
          </a:xfrm>
          <a:prstGeom prst="rect">
            <a:avLst/>
          </a:prstGeom>
          <a:noFill/>
          <a:ln/>
        </p:spPr>
        <p:txBody>
          <a:bodyPr wrap="square" lIns="0" tIns="0" rIns="0" bIns="0" rtlCol="0" anchor="ctr">
            <a:noAutofit/>
          </a:bodyPr>
          <a:lstStyle/>
          <a:p>
            <a:pPr marL="0" indent="0">
              <a:buNone/>
            </a:pPr>
            <a:r>
              <a:rPr lang="en-US" sz="1600" b="1" dirty="0">
                <a:solidFill>
                  <a:srgbClr val="12364A"/>
                </a:solidFill>
              </a:rPr>
              <a:t>Low-friction coatings + hull cleaning</a:t>
            </a:r>
            <a:endParaRPr lang="en-US" sz="1600" dirty="0"/>
          </a:p>
        </p:txBody>
      </p:sp>
      <p:sp>
        <p:nvSpPr>
          <p:cNvPr id="12" name="Shape 10"/>
          <p:cNvSpPr/>
          <p:nvPr/>
        </p:nvSpPr>
        <p:spPr>
          <a:xfrm>
            <a:off x="4343400" y="2322576"/>
            <a:ext cx="5120640" cy="219456"/>
          </a:xfrm>
          <a:prstGeom prst="rect">
            <a:avLst/>
          </a:prstGeom>
          <a:solidFill>
            <a:srgbClr val="00B8A9"/>
          </a:solidFill>
          <a:ln w="12700">
            <a:solidFill>
              <a:srgbClr val="00B8A9">
                <a:alpha val="0"/>
              </a:srgbClr>
            </a:solidFill>
            <a:prstDash val="solid"/>
          </a:ln>
        </p:spPr>
        <p:txBody>
          <a:bodyPr/>
          <a:lstStyle/>
          <a:p>
            <a:endParaRPr/>
          </a:p>
        </p:txBody>
      </p:sp>
      <p:sp>
        <p:nvSpPr>
          <p:cNvPr id="13" name="Text 11"/>
          <p:cNvSpPr/>
          <p:nvPr/>
        </p:nvSpPr>
        <p:spPr>
          <a:xfrm>
            <a:off x="9646920" y="2286000"/>
            <a:ext cx="777240" cy="256032"/>
          </a:xfrm>
          <a:prstGeom prst="rect">
            <a:avLst/>
          </a:prstGeom>
          <a:noFill/>
          <a:ln/>
        </p:spPr>
        <p:txBody>
          <a:bodyPr wrap="square" lIns="0" tIns="0" rIns="0" bIns="0" rtlCol="0" anchor="ctr"/>
          <a:lstStyle/>
          <a:p>
            <a:pPr marL="0" indent="0" algn="r">
              <a:buNone/>
            </a:pPr>
            <a:r>
              <a:rPr lang="en-US" sz="1200" b="1" dirty="0">
                <a:solidFill>
                  <a:srgbClr val="00B8A9"/>
                </a:solidFill>
              </a:rPr>
              <a:t>20/20</a:t>
            </a:r>
            <a:endParaRPr lang="en-US" sz="1200" dirty="0"/>
          </a:p>
        </p:txBody>
      </p:sp>
      <p:sp>
        <p:nvSpPr>
          <p:cNvPr id="14" name="Text 12"/>
          <p:cNvSpPr/>
          <p:nvPr/>
        </p:nvSpPr>
        <p:spPr>
          <a:xfrm>
            <a:off x="777240" y="2916936"/>
            <a:ext cx="3291840" cy="256032"/>
          </a:xfrm>
          <a:prstGeom prst="rect">
            <a:avLst/>
          </a:prstGeom>
          <a:noFill/>
          <a:ln/>
        </p:spPr>
        <p:txBody>
          <a:bodyPr wrap="square" lIns="0" tIns="0" rIns="0" bIns="0" rtlCol="0" anchor="ctr">
            <a:noAutofit/>
          </a:bodyPr>
          <a:lstStyle/>
          <a:p>
            <a:pPr marL="0" indent="0">
              <a:buNone/>
            </a:pPr>
            <a:r>
              <a:rPr lang="en-US" sz="1600" b="1" dirty="0">
                <a:solidFill>
                  <a:srgbClr val="12364A"/>
                </a:solidFill>
              </a:rPr>
              <a:t>Propeller / rudder / appendage optimisation</a:t>
            </a:r>
            <a:endParaRPr lang="en-US" sz="1600" dirty="0"/>
          </a:p>
        </p:txBody>
      </p:sp>
      <p:sp>
        <p:nvSpPr>
          <p:cNvPr id="15" name="Shape 13"/>
          <p:cNvSpPr/>
          <p:nvPr/>
        </p:nvSpPr>
        <p:spPr>
          <a:xfrm>
            <a:off x="4343400" y="2926080"/>
            <a:ext cx="3072384" cy="219456"/>
          </a:xfrm>
          <a:prstGeom prst="rect">
            <a:avLst/>
          </a:prstGeom>
          <a:solidFill>
            <a:srgbClr val="1F77B4"/>
          </a:solidFill>
          <a:ln w="12700">
            <a:solidFill>
              <a:srgbClr val="1F77B4">
                <a:alpha val="0"/>
              </a:srgbClr>
            </a:solidFill>
            <a:prstDash val="solid"/>
          </a:ln>
        </p:spPr>
        <p:txBody>
          <a:bodyPr/>
          <a:lstStyle/>
          <a:p>
            <a:endParaRPr/>
          </a:p>
        </p:txBody>
      </p:sp>
      <p:sp>
        <p:nvSpPr>
          <p:cNvPr id="16" name="Text 14"/>
          <p:cNvSpPr/>
          <p:nvPr/>
        </p:nvSpPr>
        <p:spPr>
          <a:xfrm>
            <a:off x="9646920" y="2889504"/>
            <a:ext cx="777240" cy="256032"/>
          </a:xfrm>
          <a:prstGeom prst="rect">
            <a:avLst/>
          </a:prstGeom>
          <a:noFill/>
          <a:ln/>
        </p:spPr>
        <p:txBody>
          <a:bodyPr wrap="square" lIns="0" tIns="0" rIns="0" bIns="0" rtlCol="0" anchor="ctr"/>
          <a:lstStyle/>
          <a:p>
            <a:pPr marL="0" indent="0" algn="r">
              <a:buNone/>
            </a:pPr>
            <a:r>
              <a:rPr lang="en-US" sz="1200" b="1" dirty="0">
                <a:solidFill>
                  <a:srgbClr val="1F77B4"/>
                </a:solidFill>
              </a:rPr>
              <a:t>12/20</a:t>
            </a:r>
            <a:endParaRPr lang="en-US" sz="1200" dirty="0"/>
          </a:p>
        </p:txBody>
      </p:sp>
      <p:sp>
        <p:nvSpPr>
          <p:cNvPr id="17" name="Text 15"/>
          <p:cNvSpPr/>
          <p:nvPr/>
        </p:nvSpPr>
        <p:spPr>
          <a:xfrm>
            <a:off x="777240" y="3520440"/>
            <a:ext cx="3291840" cy="256032"/>
          </a:xfrm>
          <a:prstGeom prst="rect">
            <a:avLst/>
          </a:prstGeom>
          <a:noFill/>
          <a:ln/>
        </p:spPr>
        <p:txBody>
          <a:bodyPr wrap="square" lIns="0" tIns="0" rIns="0" bIns="0" rtlCol="0" anchor="ctr">
            <a:normAutofit/>
          </a:bodyPr>
          <a:lstStyle/>
          <a:p>
            <a:pPr marL="0" indent="0">
              <a:buNone/>
            </a:pPr>
            <a:r>
              <a:rPr lang="en-US" sz="1600" b="1" dirty="0">
                <a:solidFill>
                  <a:srgbClr val="12364A"/>
                </a:solidFill>
              </a:rPr>
              <a:t>BESS for load smoothing</a:t>
            </a:r>
            <a:endParaRPr lang="en-US" sz="1600" dirty="0"/>
          </a:p>
        </p:txBody>
      </p:sp>
      <p:sp>
        <p:nvSpPr>
          <p:cNvPr id="18" name="Shape 16"/>
          <p:cNvSpPr/>
          <p:nvPr/>
        </p:nvSpPr>
        <p:spPr>
          <a:xfrm>
            <a:off x="4343400" y="3529584"/>
            <a:ext cx="2560320" cy="219456"/>
          </a:xfrm>
          <a:prstGeom prst="rect">
            <a:avLst/>
          </a:prstGeom>
          <a:solidFill>
            <a:srgbClr val="F28C28"/>
          </a:solidFill>
          <a:ln w="12700">
            <a:solidFill>
              <a:srgbClr val="F28C28">
                <a:alpha val="0"/>
              </a:srgbClr>
            </a:solidFill>
            <a:prstDash val="solid"/>
          </a:ln>
        </p:spPr>
        <p:txBody>
          <a:bodyPr/>
          <a:lstStyle/>
          <a:p>
            <a:endParaRPr/>
          </a:p>
        </p:txBody>
      </p:sp>
      <p:sp>
        <p:nvSpPr>
          <p:cNvPr id="19" name="Text 17"/>
          <p:cNvSpPr/>
          <p:nvPr/>
        </p:nvSpPr>
        <p:spPr>
          <a:xfrm>
            <a:off x="9646920" y="3493008"/>
            <a:ext cx="777240" cy="256032"/>
          </a:xfrm>
          <a:prstGeom prst="rect">
            <a:avLst/>
          </a:prstGeom>
          <a:noFill/>
          <a:ln/>
        </p:spPr>
        <p:txBody>
          <a:bodyPr wrap="square" lIns="0" tIns="0" rIns="0" bIns="0" rtlCol="0" anchor="ctr"/>
          <a:lstStyle/>
          <a:p>
            <a:pPr marL="0" indent="0" algn="r">
              <a:buNone/>
            </a:pPr>
            <a:r>
              <a:rPr lang="en-US" sz="1200" b="1" dirty="0">
                <a:solidFill>
                  <a:srgbClr val="F28C28"/>
                </a:solidFill>
              </a:rPr>
              <a:t>10/20</a:t>
            </a:r>
            <a:endParaRPr lang="en-US" sz="1200" dirty="0"/>
          </a:p>
        </p:txBody>
      </p:sp>
      <p:sp>
        <p:nvSpPr>
          <p:cNvPr id="20" name="Text 18"/>
          <p:cNvSpPr/>
          <p:nvPr/>
        </p:nvSpPr>
        <p:spPr>
          <a:xfrm>
            <a:off x="777240" y="4123944"/>
            <a:ext cx="3291840" cy="256032"/>
          </a:xfrm>
          <a:prstGeom prst="rect">
            <a:avLst/>
          </a:prstGeom>
          <a:noFill/>
          <a:ln/>
        </p:spPr>
        <p:txBody>
          <a:bodyPr wrap="square" lIns="0" tIns="0" rIns="0" bIns="0" rtlCol="0" anchor="ctr">
            <a:normAutofit/>
          </a:bodyPr>
          <a:lstStyle/>
          <a:p>
            <a:pPr marL="0" indent="0">
              <a:buNone/>
            </a:pPr>
            <a:r>
              <a:rPr lang="en-US" sz="1600" b="1" dirty="0">
                <a:solidFill>
                  <a:srgbClr val="12364A"/>
                </a:solidFill>
              </a:rPr>
              <a:t>Voyage optimisation</a:t>
            </a:r>
            <a:endParaRPr lang="en-US" sz="1600" dirty="0"/>
          </a:p>
        </p:txBody>
      </p:sp>
      <p:sp>
        <p:nvSpPr>
          <p:cNvPr id="21" name="Shape 19"/>
          <p:cNvSpPr/>
          <p:nvPr/>
        </p:nvSpPr>
        <p:spPr>
          <a:xfrm>
            <a:off x="4343400" y="4133088"/>
            <a:ext cx="2560320" cy="219456"/>
          </a:xfrm>
          <a:prstGeom prst="rect">
            <a:avLst/>
          </a:prstGeom>
          <a:solidFill>
            <a:srgbClr val="3A153E"/>
          </a:solidFill>
          <a:ln w="12700">
            <a:solidFill>
              <a:srgbClr val="3A153E">
                <a:alpha val="0"/>
              </a:srgbClr>
            </a:solidFill>
            <a:prstDash val="solid"/>
          </a:ln>
        </p:spPr>
        <p:txBody>
          <a:bodyPr/>
          <a:lstStyle/>
          <a:p>
            <a:endParaRPr/>
          </a:p>
        </p:txBody>
      </p:sp>
      <p:sp>
        <p:nvSpPr>
          <p:cNvPr id="22" name="Text 20"/>
          <p:cNvSpPr/>
          <p:nvPr/>
        </p:nvSpPr>
        <p:spPr>
          <a:xfrm>
            <a:off x="9646920" y="4096512"/>
            <a:ext cx="777240" cy="256032"/>
          </a:xfrm>
          <a:prstGeom prst="rect">
            <a:avLst/>
          </a:prstGeom>
          <a:noFill/>
          <a:ln/>
        </p:spPr>
        <p:txBody>
          <a:bodyPr wrap="square" lIns="0" tIns="0" rIns="0" bIns="0" rtlCol="0" anchor="ctr"/>
          <a:lstStyle/>
          <a:p>
            <a:pPr marL="0" indent="0" algn="r">
              <a:buNone/>
            </a:pPr>
            <a:r>
              <a:rPr lang="en-US" sz="1200" b="1" dirty="0">
                <a:solidFill>
                  <a:srgbClr val="3A153E"/>
                </a:solidFill>
              </a:rPr>
              <a:t>10/20</a:t>
            </a:r>
            <a:endParaRPr lang="en-US" sz="1200" dirty="0"/>
          </a:p>
        </p:txBody>
      </p:sp>
      <p:sp>
        <p:nvSpPr>
          <p:cNvPr id="23" name="Text 21"/>
          <p:cNvSpPr/>
          <p:nvPr/>
        </p:nvSpPr>
        <p:spPr>
          <a:xfrm>
            <a:off x="822960" y="5074920"/>
            <a:ext cx="1874520" cy="292608"/>
          </a:xfrm>
          <a:prstGeom prst="rect">
            <a:avLst/>
          </a:prstGeom>
          <a:noFill/>
          <a:ln/>
        </p:spPr>
        <p:txBody>
          <a:bodyPr wrap="square" lIns="0" tIns="0" rIns="0" bIns="0" rtlCol="0" anchor="ctr"/>
          <a:lstStyle/>
          <a:p>
            <a:pPr marL="0" indent="0">
              <a:buNone/>
            </a:pPr>
            <a:r>
              <a:rPr lang="en-US" sz="1600" b="1" dirty="0">
                <a:solidFill>
                  <a:srgbClr val="007D88"/>
                </a:solidFill>
              </a:rPr>
              <a:t>Opportunity logic</a:t>
            </a:r>
            <a:endParaRPr lang="en-US" sz="1600" dirty="0"/>
          </a:p>
        </p:txBody>
      </p:sp>
      <p:sp>
        <p:nvSpPr>
          <p:cNvPr id="24" name="Text 22"/>
          <p:cNvSpPr/>
          <p:nvPr/>
        </p:nvSpPr>
        <p:spPr>
          <a:xfrm>
            <a:off x="3063240" y="4864608"/>
            <a:ext cx="7955280" cy="777240"/>
          </a:xfrm>
          <a:prstGeom prst="rect">
            <a:avLst/>
          </a:prstGeom>
          <a:noFill/>
          <a:ln/>
        </p:spPr>
        <p:txBody>
          <a:bodyPr wrap="square" rtlCol="0" anchor="ctr">
            <a:normAutofit fontScale="92500" lnSpcReduction="20000"/>
          </a:bodyPr>
          <a:lstStyle/>
          <a:p>
            <a:pPr marL="0" indent="0">
              <a:buNone/>
            </a:pPr>
            <a:r>
              <a:rPr lang="en-US" dirty="0">
                <a:solidFill>
                  <a:srgbClr val="12364A"/>
                </a:solidFill>
                <a:latin typeface="Aptos" pitchFamily="34" charset="0"/>
                <a:ea typeface="Aptos" pitchFamily="34" charset="-122"/>
                <a:cs typeface="Aptos" pitchFamily="34" charset="-120"/>
              </a:rPr>
              <a:t>• Efficiency lowers required tank volume, battery capacity and fuel-cell rating
• Digital optimisation improves operation across all fuels
• Short-route electrification can create visible early ZEWT deployment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Risks and barriers: why high potential is not enough</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932688"/>
            <a:ext cx="10789920" cy="420624"/>
          </a:xfrm>
          <a:prstGeom prst="rect">
            <a:avLst/>
          </a:prstGeom>
          <a:noFill/>
          <a:ln/>
        </p:spPr>
        <p:txBody>
          <a:bodyPr wrap="square" lIns="0" tIns="0" rIns="0" bIns="0" rtlCol="0" anchor="ctr">
            <a:normAutofit/>
          </a:bodyPr>
          <a:lstStyle/>
          <a:p>
            <a:pPr marL="0" indent="0" algn="ctr">
              <a:buNone/>
            </a:pPr>
            <a:r>
              <a:rPr lang="en-US" sz="1800" b="1" dirty="0">
                <a:solidFill>
                  <a:srgbClr val="12364A"/>
                </a:solidFill>
              </a:rPr>
              <a:t>The central paradox: near-zero onboard pathways often carry the strongest implementation burdens.</a:t>
            </a:r>
            <a:endParaRPr lang="en-US" sz="1800" dirty="0"/>
          </a:p>
        </p:txBody>
      </p:sp>
      <p:sp>
        <p:nvSpPr>
          <p:cNvPr id="8" name="Text 6"/>
          <p:cNvSpPr/>
          <p:nvPr/>
        </p:nvSpPr>
        <p:spPr>
          <a:xfrm>
            <a:off x="777240" y="1755648"/>
            <a:ext cx="1828800" cy="329184"/>
          </a:xfrm>
          <a:prstGeom prst="rect">
            <a:avLst/>
          </a:prstGeom>
          <a:solidFill>
            <a:srgbClr val="1F77B4"/>
          </a:solidFill>
          <a:ln/>
        </p:spPr>
        <p:txBody>
          <a:bodyPr wrap="square" lIns="635" tIns="635" rIns="635" bIns="635" rtlCol="0" anchor="ctr">
            <a:noAutofit/>
          </a:bodyPr>
          <a:lstStyle/>
          <a:p>
            <a:pPr marL="0" indent="0" algn="ctr">
              <a:buNone/>
            </a:pPr>
            <a:r>
              <a:rPr lang="en-US" sz="2000" b="1" dirty="0">
                <a:solidFill>
                  <a:srgbClr val="FFFFFF"/>
                </a:solidFill>
              </a:rPr>
              <a:t>Infrastructure</a:t>
            </a:r>
            <a:endParaRPr lang="en-US" sz="2000" dirty="0"/>
          </a:p>
        </p:txBody>
      </p:sp>
      <p:sp>
        <p:nvSpPr>
          <p:cNvPr id="9" name="Text 7"/>
          <p:cNvSpPr/>
          <p:nvPr/>
        </p:nvSpPr>
        <p:spPr>
          <a:xfrm>
            <a:off x="2788920" y="1709928"/>
            <a:ext cx="3108960" cy="777240"/>
          </a:xfrm>
          <a:prstGeom prst="rect">
            <a:avLst/>
          </a:prstGeom>
          <a:noFill/>
          <a:ln/>
        </p:spPr>
        <p:txBody>
          <a:bodyPr wrap="square" lIns="381" tIns="381" rIns="381" bIns="381" rtlCol="0" anchor="ctr">
            <a:noAutofit/>
          </a:bodyPr>
          <a:lstStyle/>
          <a:p>
            <a:pPr marL="0" indent="0">
              <a:buNone/>
            </a:pPr>
            <a:r>
              <a:rPr lang="en-US" dirty="0">
                <a:solidFill>
                  <a:srgbClr val="12364A"/>
                </a:solidFill>
              </a:rPr>
              <a:t>green-fuel bunkering</a:t>
            </a:r>
            <a:endParaRPr lang="en-US" dirty="0"/>
          </a:p>
          <a:p>
            <a:pPr marL="0" indent="0">
              <a:buNone/>
            </a:pPr>
            <a:r>
              <a:rPr lang="en-US" dirty="0">
                <a:solidFill>
                  <a:srgbClr val="12364A"/>
                </a:solidFill>
              </a:rPr>
              <a:t>high-power charging</a:t>
            </a:r>
            <a:endParaRPr lang="en-US" dirty="0"/>
          </a:p>
          <a:p>
            <a:pPr marL="0" indent="0">
              <a:buNone/>
            </a:pPr>
            <a:r>
              <a:rPr lang="en-US" dirty="0">
                <a:solidFill>
                  <a:srgbClr val="12364A"/>
                </a:solidFill>
              </a:rPr>
              <a:t>local grid capacity</a:t>
            </a:r>
            <a:endParaRPr lang="en-US" dirty="0"/>
          </a:p>
        </p:txBody>
      </p:sp>
      <p:sp>
        <p:nvSpPr>
          <p:cNvPr id="10" name="Text 8"/>
          <p:cNvSpPr/>
          <p:nvPr/>
        </p:nvSpPr>
        <p:spPr>
          <a:xfrm>
            <a:off x="6355080" y="1755648"/>
            <a:ext cx="1828800" cy="329184"/>
          </a:xfrm>
          <a:prstGeom prst="rect">
            <a:avLst/>
          </a:prstGeom>
          <a:solidFill>
            <a:srgbClr val="F28C28"/>
          </a:solidFill>
          <a:ln/>
        </p:spPr>
        <p:txBody>
          <a:bodyPr wrap="square" lIns="635" tIns="635" rIns="635" bIns="635" rtlCol="0" anchor="ctr">
            <a:noAutofit/>
          </a:bodyPr>
          <a:lstStyle/>
          <a:p>
            <a:pPr marL="0" indent="0" algn="ctr">
              <a:buNone/>
            </a:pPr>
            <a:r>
              <a:rPr lang="en-US" sz="2000" b="1" dirty="0">
                <a:solidFill>
                  <a:srgbClr val="FFFFFF"/>
                </a:solidFill>
              </a:rPr>
              <a:t>Safety &amp; class</a:t>
            </a:r>
            <a:endParaRPr lang="en-US" sz="2000" dirty="0"/>
          </a:p>
        </p:txBody>
      </p:sp>
      <p:sp>
        <p:nvSpPr>
          <p:cNvPr id="11" name="Text 9"/>
          <p:cNvSpPr/>
          <p:nvPr/>
        </p:nvSpPr>
        <p:spPr>
          <a:xfrm>
            <a:off x="8366760" y="1709928"/>
            <a:ext cx="3108960" cy="777240"/>
          </a:xfrm>
          <a:prstGeom prst="rect">
            <a:avLst/>
          </a:prstGeom>
          <a:noFill/>
          <a:ln/>
        </p:spPr>
        <p:txBody>
          <a:bodyPr wrap="square" lIns="381" tIns="381" rIns="381" bIns="381" rtlCol="0" anchor="ctr">
            <a:noAutofit/>
          </a:bodyPr>
          <a:lstStyle/>
          <a:p>
            <a:pPr marL="0" indent="0">
              <a:buNone/>
            </a:pPr>
            <a:r>
              <a:rPr lang="en-US" dirty="0">
                <a:solidFill>
                  <a:srgbClr val="12364A"/>
                </a:solidFill>
              </a:rPr>
              <a:t>toxic / low-flashpoint fuels</a:t>
            </a:r>
            <a:endParaRPr lang="en-US" dirty="0"/>
          </a:p>
          <a:p>
            <a:pPr marL="0" indent="0">
              <a:buNone/>
            </a:pPr>
            <a:r>
              <a:rPr lang="en-US" dirty="0">
                <a:solidFill>
                  <a:srgbClr val="12364A"/>
                </a:solidFill>
              </a:rPr>
              <a:t>segregation and detection</a:t>
            </a:r>
            <a:endParaRPr lang="en-US" dirty="0"/>
          </a:p>
          <a:p>
            <a:pPr marL="0" indent="0">
              <a:buNone/>
            </a:pPr>
            <a:r>
              <a:rPr lang="en-US" dirty="0">
                <a:solidFill>
                  <a:srgbClr val="12364A"/>
                </a:solidFill>
              </a:rPr>
              <a:t>emergency procedures</a:t>
            </a:r>
            <a:endParaRPr lang="en-US" dirty="0"/>
          </a:p>
        </p:txBody>
      </p:sp>
      <p:sp>
        <p:nvSpPr>
          <p:cNvPr id="12" name="Text 10"/>
          <p:cNvSpPr/>
          <p:nvPr/>
        </p:nvSpPr>
        <p:spPr>
          <a:xfrm>
            <a:off x="777240" y="3264408"/>
            <a:ext cx="1828800" cy="329184"/>
          </a:xfrm>
          <a:prstGeom prst="rect">
            <a:avLst/>
          </a:prstGeom>
          <a:solidFill>
            <a:srgbClr val="007D88"/>
          </a:solidFill>
          <a:ln/>
        </p:spPr>
        <p:txBody>
          <a:bodyPr wrap="square" lIns="635" tIns="635" rIns="635" bIns="635" rtlCol="0" anchor="ctr">
            <a:noAutofit/>
          </a:bodyPr>
          <a:lstStyle/>
          <a:p>
            <a:pPr marL="0" indent="0" algn="ctr">
              <a:buNone/>
            </a:pPr>
            <a:r>
              <a:rPr lang="en-US" sz="2000" b="1" dirty="0">
                <a:solidFill>
                  <a:srgbClr val="FFFFFF"/>
                </a:solidFill>
              </a:rPr>
              <a:t>Operations</a:t>
            </a:r>
            <a:endParaRPr lang="en-US" sz="2000" dirty="0"/>
          </a:p>
        </p:txBody>
      </p:sp>
      <p:sp>
        <p:nvSpPr>
          <p:cNvPr id="13" name="Text 11"/>
          <p:cNvSpPr/>
          <p:nvPr/>
        </p:nvSpPr>
        <p:spPr>
          <a:xfrm>
            <a:off x="2788920" y="3218688"/>
            <a:ext cx="3108960" cy="777240"/>
          </a:xfrm>
          <a:prstGeom prst="rect">
            <a:avLst/>
          </a:prstGeom>
          <a:noFill/>
          <a:ln/>
        </p:spPr>
        <p:txBody>
          <a:bodyPr wrap="square" lIns="381" tIns="381" rIns="381" bIns="381" rtlCol="0" anchor="ctr">
            <a:noAutofit/>
          </a:bodyPr>
          <a:lstStyle/>
          <a:p>
            <a:pPr marL="0" indent="0">
              <a:buNone/>
            </a:pPr>
            <a:r>
              <a:rPr lang="en-US" dirty="0">
                <a:solidFill>
                  <a:srgbClr val="12364A"/>
                </a:solidFill>
              </a:rPr>
              <a:t>turnaround schedules</a:t>
            </a:r>
            <a:endParaRPr lang="en-US" dirty="0"/>
          </a:p>
          <a:p>
            <a:pPr marL="0" indent="0">
              <a:buNone/>
            </a:pPr>
            <a:r>
              <a:rPr lang="en-US" dirty="0">
                <a:solidFill>
                  <a:srgbClr val="12364A"/>
                </a:solidFill>
              </a:rPr>
              <a:t>route endurance</a:t>
            </a:r>
            <a:endParaRPr lang="en-US" dirty="0"/>
          </a:p>
          <a:p>
            <a:pPr marL="0" indent="0">
              <a:buNone/>
            </a:pPr>
            <a:r>
              <a:rPr lang="en-US" dirty="0">
                <a:solidFill>
                  <a:srgbClr val="12364A"/>
                </a:solidFill>
              </a:rPr>
              <a:t>payload and tank volume</a:t>
            </a:r>
            <a:endParaRPr lang="en-US" dirty="0"/>
          </a:p>
        </p:txBody>
      </p:sp>
      <p:sp>
        <p:nvSpPr>
          <p:cNvPr id="14" name="Text 12"/>
          <p:cNvSpPr/>
          <p:nvPr/>
        </p:nvSpPr>
        <p:spPr>
          <a:xfrm>
            <a:off x="6355080" y="3264408"/>
            <a:ext cx="1828800" cy="731520"/>
          </a:xfrm>
          <a:prstGeom prst="rect">
            <a:avLst/>
          </a:prstGeom>
          <a:solidFill>
            <a:srgbClr val="3A153E"/>
          </a:solidFill>
          <a:ln/>
        </p:spPr>
        <p:txBody>
          <a:bodyPr wrap="square" lIns="635" tIns="635" rIns="635" bIns="635" rtlCol="0" anchor="ctr">
            <a:noAutofit/>
          </a:bodyPr>
          <a:lstStyle/>
          <a:p>
            <a:pPr marL="0" indent="0" algn="ctr">
              <a:buNone/>
            </a:pPr>
            <a:r>
              <a:rPr lang="en-US" sz="2000" b="1" dirty="0">
                <a:solidFill>
                  <a:srgbClr val="FFFFFF"/>
                </a:solidFill>
              </a:rPr>
              <a:t>Workforce &amp; market</a:t>
            </a:r>
            <a:endParaRPr lang="en-US" sz="2000" dirty="0"/>
          </a:p>
        </p:txBody>
      </p:sp>
      <p:sp>
        <p:nvSpPr>
          <p:cNvPr id="15" name="Text 13"/>
          <p:cNvSpPr/>
          <p:nvPr/>
        </p:nvSpPr>
        <p:spPr>
          <a:xfrm>
            <a:off x="8366760" y="3218688"/>
            <a:ext cx="3108960" cy="777240"/>
          </a:xfrm>
          <a:prstGeom prst="rect">
            <a:avLst/>
          </a:prstGeom>
          <a:noFill/>
          <a:ln/>
        </p:spPr>
        <p:txBody>
          <a:bodyPr wrap="square" lIns="381" tIns="381" rIns="381" bIns="381" rtlCol="0" anchor="ctr">
            <a:normAutofit fontScale="92500" lnSpcReduction="10000"/>
          </a:bodyPr>
          <a:lstStyle/>
          <a:p>
            <a:pPr marL="0" indent="0">
              <a:buNone/>
            </a:pPr>
            <a:r>
              <a:rPr lang="en-US" dirty="0">
                <a:solidFill>
                  <a:srgbClr val="12364A"/>
                </a:solidFill>
              </a:rPr>
              <a:t>crew competence</a:t>
            </a:r>
            <a:endParaRPr lang="en-US" dirty="0"/>
          </a:p>
          <a:p>
            <a:pPr marL="0" indent="0">
              <a:buNone/>
            </a:pPr>
            <a:r>
              <a:rPr lang="en-US" dirty="0">
                <a:solidFill>
                  <a:srgbClr val="12364A"/>
                </a:solidFill>
              </a:rPr>
              <a:t>CAPEX/OPEX exposure</a:t>
            </a:r>
            <a:endParaRPr lang="en-US" dirty="0"/>
          </a:p>
          <a:p>
            <a:pPr marL="0" indent="0">
              <a:buNone/>
            </a:pPr>
            <a:r>
              <a:rPr lang="en-US" dirty="0">
                <a:solidFill>
                  <a:srgbClr val="12364A"/>
                </a:solidFill>
              </a:rPr>
              <a:t>fuel-price uncertainty</a:t>
            </a:r>
            <a:endParaRPr lang="en-US" dirty="0"/>
          </a:p>
        </p:txBody>
      </p:sp>
      <p:sp>
        <p:nvSpPr>
          <p:cNvPr id="16" name="Shape 14"/>
          <p:cNvSpPr/>
          <p:nvPr/>
        </p:nvSpPr>
        <p:spPr>
          <a:xfrm>
            <a:off x="914400" y="5138928"/>
            <a:ext cx="10149840" cy="0"/>
          </a:xfrm>
          <a:prstGeom prst="line">
            <a:avLst/>
          </a:prstGeom>
          <a:noFill/>
          <a:ln w="16510">
            <a:solidFill>
              <a:srgbClr val="00B8A9"/>
            </a:solidFill>
            <a:prstDash val="solid"/>
          </a:ln>
        </p:spPr>
        <p:txBody>
          <a:bodyPr/>
          <a:lstStyle/>
          <a:p>
            <a:endParaRPr/>
          </a:p>
        </p:txBody>
      </p:sp>
      <p:sp>
        <p:nvSpPr>
          <p:cNvPr id="17" name="Text 15"/>
          <p:cNvSpPr/>
          <p:nvPr/>
        </p:nvSpPr>
        <p:spPr>
          <a:xfrm>
            <a:off x="868680" y="5394960"/>
            <a:ext cx="1874520" cy="228600"/>
          </a:xfrm>
          <a:prstGeom prst="rect">
            <a:avLst/>
          </a:prstGeom>
          <a:noFill/>
          <a:ln/>
        </p:spPr>
        <p:txBody>
          <a:bodyPr wrap="square" lIns="0" tIns="0" rIns="0" bIns="0" rtlCol="0" anchor="ctr"/>
          <a:lstStyle/>
          <a:p>
            <a:pPr marL="0" indent="0">
              <a:buNone/>
            </a:pPr>
            <a:r>
              <a:rPr lang="en-US" sz="1300" b="1" dirty="0">
                <a:solidFill>
                  <a:srgbClr val="007D88"/>
                </a:solidFill>
              </a:rPr>
              <a:t>Decision implication</a:t>
            </a:r>
            <a:endParaRPr lang="en-US" sz="1300" dirty="0"/>
          </a:p>
        </p:txBody>
      </p:sp>
      <p:sp>
        <p:nvSpPr>
          <p:cNvPr id="18" name="Text 16"/>
          <p:cNvSpPr/>
          <p:nvPr/>
        </p:nvSpPr>
        <p:spPr>
          <a:xfrm>
            <a:off x="3063240" y="5321808"/>
            <a:ext cx="8138160" cy="384048"/>
          </a:xfrm>
          <a:prstGeom prst="rect">
            <a:avLst/>
          </a:prstGeom>
          <a:noFill/>
          <a:ln/>
        </p:spPr>
        <p:txBody>
          <a:bodyPr wrap="square" lIns="0" tIns="0" rIns="0" bIns="0" rtlCol="0" anchor="ctr">
            <a:normAutofit fontScale="92500"/>
          </a:bodyPr>
          <a:lstStyle/>
          <a:p>
            <a:pPr marL="0" indent="0">
              <a:buNone/>
            </a:pPr>
            <a:r>
              <a:rPr lang="en-US" sz="1500" b="1" dirty="0">
                <a:solidFill>
                  <a:srgbClr val="12364A"/>
                </a:solidFill>
              </a:rPr>
              <a:t>Assess technologies as integrated ship–port–energy systems, not as isolated onboard components.</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Questions for the stakeholder discussion</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sp>
        <p:nvSpPr>
          <p:cNvPr id="7" name="Text 5"/>
          <p:cNvSpPr/>
          <p:nvPr/>
        </p:nvSpPr>
        <p:spPr>
          <a:xfrm>
            <a:off x="685800" y="914400"/>
            <a:ext cx="10789920" cy="384048"/>
          </a:xfrm>
          <a:prstGeom prst="rect">
            <a:avLst/>
          </a:prstGeom>
          <a:noFill/>
          <a:ln/>
        </p:spPr>
        <p:txBody>
          <a:bodyPr wrap="square" lIns="0" tIns="0" rIns="0" bIns="0" rtlCol="0" anchor="ctr">
            <a:normAutofit/>
          </a:bodyPr>
          <a:lstStyle/>
          <a:p>
            <a:pPr marL="0" indent="0" algn="ctr">
              <a:buNone/>
            </a:pPr>
            <a:r>
              <a:rPr lang="en-US" sz="1800" b="1" dirty="0">
                <a:solidFill>
                  <a:srgbClr val="12364A"/>
                </a:solidFill>
              </a:rPr>
              <a:t>The pathways are a structured basis for discussion, not a final ranking.</a:t>
            </a:r>
            <a:endParaRPr lang="en-US" sz="1800" dirty="0"/>
          </a:p>
        </p:txBody>
      </p:sp>
      <p:sp>
        <p:nvSpPr>
          <p:cNvPr id="8" name="Text 6"/>
          <p:cNvSpPr/>
          <p:nvPr/>
        </p:nvSpPr>
        <p:spPr>
          <a:xfrm>
            <a:off x="1005840" y="1783080"/>
            <a:ext cx="502920" cy="502920"/>
          </a:xfrm>
          <a:prstGeom prst="rect">
            <a:avLst/>
          </a:prstGeom>
          <a:solidFill>
            <a:srgbClr val="007D88"/>
          </a:solidFill>
          <a:ln/>
        </p:spPr>
        <p:txBody>
          <a:bodyPr wrap="square" lIns="0" tIns="0" rIns="0" bIns="0" rtlCol="0" anchor="ctr"/>
          <a:lstStyle/>
          <a:p>
            <a:pPr marL="0" indent="0" algn="ctr">
              <a:buNone/>
            </a:pPr>
            <a:r>
              <a:rPr lang="en-US" sz="2400" b="1" dirty="0">
                <a:solidFill>
                  <a:srgbClr val="FFFFFF"/>
                </a:solidFill>
              </a:rPr>
              <a:t>1</a:t>
            </a:r>
            <a:endParaRPr lang="en-US" sz="2400" dirty="0"/>
          </a:p>
        </p:txBody>
      </p:sp>
      <p:sp>
        <p:nvSpPr>
          <p:cNvPr id="9" name="Text 7"/>
          <p:cNvSpPr/>
          <p:nvPr/>
        </p:nvSpPr>
        <p:spPr>
          <a:xfrm>
            <a:off x="1737360" y="1691640"/>
            <a:ext cx="8961120" cy="274320"/>
          </a:xfrm>
          <a:prstGeom prst="rect">
            <a:avLst/>
          </a:prstGeom>
          <a:noFill/>
          <a:ln/>
        </p:spPr>
        <p:txBody>
          <a:bodyPr wrap="square" lIns="0" tIns="0" rIns="0" bIns="0" rtlCol="0" anchor="ctr">
            <a:noAutofit/>
          </a:bodyPr>
          <a:lstStyle/>
          <a:p>
            <a:pPr marL="0" indent="0">
              <a:buNone/>
            </a:pPr>
            <a:r>
              <a:rPr lang="en-US" sz="2400" b="1" dirty="0">
                <a:solidFill>
                  <a:srgbClr val="007D88"/>
                </a:solidFill>
              </a:rPr>
              <a:t>Where can 2030 deployment be accelerated?</a:t>
            </a:r>
            <a:endParaRPr lang="en-US" sz="2400" dirty="0"/>
          </a:p>
        </p:txBody>
      </p:sp>
      <p:sp>
        <p:nvSpPr>
          <p:cNvPr id="10" name="Text 8"/>
          <p:cNvSpPr/>
          <p:nvPr/>
        </p:nvSpPr>
        <p:spPr>
          <a:xfrm>
            <a:off x="1737360" y="2075688"/>
            <a:ext cx="8961120" cy="347472"/>
          </a:xfrm>
          <a:prstGeom prst="rect">
            <a:avLst/>
          </a:prstGeom>
          <a:noFill/>
          <a:ln/>
        </p:spPr>
        <p:txBody>
          <a:bodyPr wrap="square" lIns="0" tIns="0" rIns="0" bIns="0" rtlCol="0" anchor="ctr">
            <a:normAutofit/>
          </a:bodyPr>
          <a:lstStyle/>
          <a:p>
            <a:pPr marL="0" indent="0">
              <a:buNone/>
            </a:pPr>
            <a:r>
              <a:rPr lang="en-US" dirty="0">
                <a:solidFill>
                  <a:srgbClr val="12364A"/>
                </a:solidFill>
              </a:rPr>
              <a:t>Which retrofit-compatible measures are already bankable and route-ready?</a:t>
            </a:r>
            <a:endParaRPr lang="en-US" dirty="0"/>
          </a:p>
        </p:txBody>
      </p:sp>
      <p:sp>
        <p:nvSpPr>
          <p:cNvPr id="11" name="Text 9"/>
          <p:cNvSpPr/>
          <p:nvPr/>
        </p:nvSpPr>
        <p:spPr>
          <a:xfrm>
            <a:off x="1005840" y="3017520"/>
            <a:ext cx="502920" cy="502920"/>
          </a:xfrm>
          <a:prstGeom prst="rect">
            <a:avLst/>
          </a:prstGeom>
          <a:solidFill>
            <a:srgbClr val="1F77B4"/>
          </a:solidFill>
          <a:ln/>
        </p:spPr>
        <p:txBody>
          <a:bodyPr wrap="square" lIns="0" tIns="0" rIns="0" bIns="0" rtlCol="0" anchor="ctr"/>
          <a:lstStyle/>
          <a:p>
            <a:pPr marL="0" indent="0" algn="ctr">
              <a:buNone/>
            </a:pPr>
            <a:r>
              <a:rPr lang="en-US" sz="2400" b="1" dirty="0">
                <a:solidFill>
                  <a:srgbClr val="FFFFFF"/>
                </a:solidFill>
              </a:rPr>
              <a:t>2</a:t>
            </a:r>
            <a:endParaRPr lang="en-US" sz="2400" dirty="0"/>
          </a:p>
        </p:txBody>
      </p:sp>
      <p:sp>
        <p:nvSpPr>
          <p:cNvPr id="12" name="Text 10"/>
          <p:cNvSpPr/>
          <p:nvPr/>
        </p:nvSpPr>
        <p:spPr>
          <a:xfrm>
            <a:off x="1737360" y="2926080"/>
            <a:ext cx="8961120" cy="274320"/>
          </a:xfrm>
          <a:prstGeom prst="rect">
            <a:avLst/>
          </a:prstGeom>
          <a:noFill/>
          <a:ln/>
        </p:spPr>
        <p:txBody>
          <a:bodyPr wrap="square" lIns="0" tIns="0" rIns="0" bIns="0" rtlCol="0" anchor="ctr">
            <a:noAutofit/>
          </a:bodyPr>
          <a:lstStyle/>
          <a:p>
            <a:pPr marL="0" indent="0">
              <a:buNone/>
            </a:pPr>
            <a:r>
              <a:rPr lang="en-US" sz="2400" b="1" dirty="0">
                <a:solidFill>
                  <a:srgbClr val="007D88"/>
                </a:solidFill>
              </a:rPr>
              <a:t>Which infrastructure choices unlock 2050 pathways?</a:t>
            </a:r>
            <a:endParaRPr lang="en-US" sz="2400" dirty="0"/>
          </a:p>
        </p:txBody>
      </p:sp>
      <p:sp>
        <p:nvSpPr>
          <p:cNvPr id="13" name="Text 11"/>
          <p:cNvSpPr/>
          <p:nvPr/>
        </p:nvSpPr>
        <p:spPr>
          <a:xfrm>
            <a:off x="1737360" y="3310128"/>
            <a:ext cx="8961120" cy="347472"/>
          </a:xfrm>
          <a:prstGeom prst="rect">
            <a:avLst/>
          </a:prstGeom>
          <a:noFill/>
          <a:ln/>
        </p:spPr>
        <p:txBody>
          <a:bodyPr wrap="square" lIns="0" tIns="0" rIns="0" bIns="0" rtlCol="0" anchor="ctr">
            <a:normAutofit/>
          </a:bodyPr>
          <a:lstStyle/>
          <a:p>
            <a:pPr marL="0" indent="0">
              <a:buNone/>
            </a:pPr>
            <a:r>
              <a:rPr lang="en-US" dirty="0">
                <a:solidFill>
                  <a:srgbClr val="12364A"/>
                </a:solidFill>
              </a:rPr>
              <a:t>Where should green-fuel bunkering, charging and grid capacity be prioritised?</a:t>
            </a:r>
            <a:endParaRPr lang="en-US" dirty="0"/>
          </a:p>
        </p:txBody>
      </p:sp>
      <p:sp>
        <p:nvSpPr>
          <p:cNvPr id="14" name="Text 12"/>
          <p:cNvSpPr/>
          <p:nvPr/>
        </p:nvSpPr>
        <p:spPr>
          <a:xfrm>
            <a:off x="1005840" y="4251960"/>
            <a:ext cx="502920" cy="502920"/>
          </a:xfrm>
          <a:prstGeom prst="rect">
            <a:avLst/>
          </a:prstGeom>
          <a:solidFill>
            <a:srgbClr val="F28C28"/>
          </a:solidFill>
          <a:ln/>
        </p:spPr>
        <p:txBody>
          <a:bodyPr wrap="square" lIns="0" tIns="0" rIns="0" bIns="0" rtlCol="0" anchor="ctr"/>
          <a:lstStyle/>
          <a:p>
            <a:pPr marL="0" indent="0" algn="ctr">
              <a:buNone/>
            </a:pPr>
            <a:r>
              <a:rPr lang="en-US" sz="2400" b="1" dirty="0">
                <a:solidFill>
                  <a:srgbClr val="FFFFFF"/>
                </a:solidFill>
              </a:rPr>
              <a:t>3</a:t>
            </a:r>
            <a:endParaRPr lang="en-US" sz="2400" dirty="0"/>
          </a:p>
        </p:txBody>
      </p:sp>
      <p:sp>
        <p:nvSpPr>
          <p:cNvPr id="15" name="Text 13"/>
          <p:cNvSpPr/>
          <p:nvPr/>
        </p:nvSpPr>
        <p:spPr>
          <a:xfrm>
            <a:off x="1737360" y="4160520"/>
            <a:ext cx="8961120" cy="274320"/>
          </a:xfrm>
          <a:prstGeom prst="rect">
            <a:avLst/>
          </a:prstGeom>
          <a:noFill/>
          <a:ln/>
        </p:spPr>
        <p:txBody>
          <a:bodyPr wrap="square" lIns="0" tIns="0" rIns="0" bIns="0" rtlCol="0" anchor="ctr">
            <a:noAutofit/>
          </a:bodyPr>
          <a:lstStyle/>
          <a:p>
            <a:pPr marL="0" indent="0">
              <a:buNone/>
            </a:pPr>
            <a:r>
              <a:rPr lang="en-US" sz="2400" b="1" dirty="0">
                <a:solidFill>
                  <a:srgbClr val="007D88"/>
                </a:solidFill>
              </a:rPr>
              <a:t>What risks need early governance?</a:t>
            </a:r>
            <a:endParaRPr lang="en-US" sz="2400" dirty="0"/>
          </a:p>
        </p:txBody>
      </p:sp>
      <p:sp>
        <p:nvSpPr>
          <p:cNvPr id="16" name="Text 14"/>
          <p:cNvSpPr/>
          <p:nvPr/>
        </p:nvSpPr>
        <p:spPr>
          <a:xfrm>
            <a:off x="1737360" y="4544568"/>
            <a:ext cx="8961120" cy="347472"/>
          </a:xfrm>
          <a:prstGeom prst="rect">
            <a:avLst/>
          </a:prstGeom>
          <a:noFill/>
          <a:ln/>
        </p:spPr>
        <p:txBody>
          <a:bodyPr wrap="square" lIns="0" tIns="0" rIns="0" bIns="0" rtlCol="0" anchor="ctr">
            <a:normAutofit/>
          </a:bodyPr>
          <a:lstStyle/>
          <a:p>
            <a:pPr marL="0" indent="0">
              <a:buNone/>
            </a:pPr>
            <a:r>
              <a:rPr lang="en-US" dirty="0">
                <a:solidFill>
                  <a:srgbClr val="12364A"/>
                </a:solidFill>
              </a:rPr>
              <a:t>Safety certification, crew competence, fuel supply and stakeholder acceptance.</a:t>
            </a:r>
            <a:endParaRPr lang="en-US" dirty="0"/>
          </a:p>
        </p:txBody>
      </p:sp>
      <p:sp>
        <p:nvSpPr>
          <p:cNvPr id="17" name="Text 15"/>
          <p:cNvSpPr/>
          <p:nvPr/>
        </p:nvSpPr>
        <p:spPr>
          <a:xfrm>
            <a:off x="1097280" y="5623560"/>
            <a:ext cx="9875520" cy="329184"/>
          </a:xfrm>
          <a:prstGeom prst="rect">
            <a:avLst/>
          </a:prstGeom>
          <a:solidFill>
            <a:srgbClr val="3A153E"/>
          </a:solidFill>
          <a:ln/>
        </p:spPr>
        <p:txBody>
          <a:bodyPr wrap="square" lIns="508" tIns="508" rIns="508" bIns="508" rtlCol="0" anchor="ctr">
            <a:normAutofit/>
          </a:bodyPr>
          <a:lstStyle/>
          <a:p>
            <a:pPr marL="0" indent="0" algn="ctr">
              <a:buNone/>
            </a:pPr>
            <a:r>
              <a:rPr lang="en-US" sz="1450" b="1" dirty="0">
                <a:solidFill>
                  <a:srgbClr val="FFFFFF"/>
                </a:solidFill>
              </a:rPr>
              <a:t>Expected output: validate assumptions, identify barriers and refine the transition packages for the next WP2 analyses.</a:t>
            </a:r>
            <a:endParaRPr lang="en-US" sz="14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EAF9F7"/>
        </a:solidFill>
        <a:effectLst/>
      </p:bgPr>
    </p:bg>
    <p:spTree>
      <p:nvGrpSpPr>
        <p:cNvPr id="1" name=""/>
        <p:cNvGrpSpPr/>
        <p:nvPr/>
      </p:nvGrpSpPr>
      <p:grpSpPr>
        <a:xfrm>
          <a:off x="0" y="0"/>
          <a:ext cx="0" cy="0"/>
          <a:chOff x="0" y="0"/>
          <a:chExt cx="0" cy="0"/>
        </a:xfrm>
      </p:grpSpPr>
      <p:sp>
        <p:nvSpPr>
          <p:cNvPr id="2" name="Text 0"/>
          <p:cNvSpPr/>
          <p:nvPr/>
        </p:nvSpPr>
        <p:spPr>
          <a:xfrm>
            <a:off x="411480" y="182880"/>
            <a:ext cx="10881360" cy="384048"/>
          </a:xfrm>
          <a:prstGeom prst="rect">
            <a:avLst/>
          </a:prstGeom>
          <a:noFill/>
          <a:ln/>
        </p:spPr>
        <p:txBody>
          <a:bodyPr wrap="square" lIns="0" tIns="0" rIns="0" bIns="0" rtlCol="0" anchor="ctr"/>
          <a:lstStyle/>
          <a:p>
            <a:pPr marL="0" indent="0">
              <a:buNone/>
            </a:pPr>
            <a:r>
              <a:rPr lang="en-US" sz="2000" b="1" dirty="0">
                <a:solidFill>
                  <a:srgbClr val="007D88"/>
                </a:solidFill>
                <a:latin typeface="Aptos Display" pitchFamily="34" charset="0"/>
                <a:ea typeface="Aptos Display" pitchFamily="34" charset="-122"/>
                <a:cs typeface="Aptos Display" pitchFamily="34" charset="-120"/>
              </a:rPr>
              <a:t>Takeaways</a:t>
            </a:r>
            <a:endParaRPr lang="en-US" sz="2000" dirty="0"/>
          </a:p>
        </p:txBody>
      </p:sp>
      <p:sp>
        <p:nvSpPr>
          <p:cNvPr id="3" name="Shape 1"/>
          <p:cNvSpPr/>
          <p:nvPr/>
        </p:nvSpPr>
        <p:spPr>
          <a:xfrm>
            <a:off x="411480" y="713232"/>
            <a:ext cx="11384280" cy="0"/>
          </a:xfrm>
          <a:prstGeom prst="line">
            <a:avLst/>
          </a:prstGeom>
          <a:noFill/>
          <a:ln w="25400">
            <a:solidFill>
              <a:srgbClr val="00B8A9"/>
            </a:solidFill>
            <a:prstDash val="solid"/>
          </a:ln>
        </p:spPr>
        <p:txBody>
          <a:bodyPr/>
          <a:lstStyle/>
          <a:p>
            <a:endParaRPr/>
          </a:p>
        </p:txBody>
      </p:sp>
      <p:sp>
        <p:nvSpPr>
          <p:cNvPr id="4" name="Text 2"/>
          <p:cNvSpPr/>
          <p:nvPr/>
        </p:nvSpPr>
        <p:spPr>
          <a:xfrm>
            <a:off x="0" y="6583680"/>
            <a:ext cx="1170432" cy="274320"/>
          </a:xfrm>
          <a:prstGeom prst="rect">
            <a:avLst/>
          </a:prstGeom>
          <a:solidFill>
            <a:srgbClr val="3A153E"/>
          </a:solidFill>
          <a:ln/>
        </p:spPr>
        <p:txBody>
          <a:bodyPr wrap="square" rtlCol="0" anchor="ctr"/>
          <a:lstStyle/>
          <a:p>
            <a:pPr marL="0" indent="0">
              <a:buNone/>
            </a:pPr>
            <a:r>
              <a:rPr lang="en-US" sz="800" b="1" dirty="0">
                <a:solidFill>
                  <a:srgbClr val="FFFFFF"/>
                </a:solidFill>
              </a:rPr>
              <a:t>TRUSTEE</a:t>
            </a:r>
            <a:endParaRPr lang="en-US" sz="800" dirty="0"/>
          </a:p>
        </p:txBody>
      </p:sp>
      <p:pic>
        <p:nvPicPr>
          <p:cNvPr id="7" name="Image 0" descr="/mnt/data/template_media/ppt/media/image1.png"/>
          <p:cNvPicPr>
            <a:picLocks noChangeAspect="1"/>
          </p:cNvPicPr>
          <p:nvPr/>
        </p:nvPicPr>
        <p:blipFill>
          <a:blip r:embed="rId3"/>
          <a:stretch>
            <a:fillRect/>
          </a:stretch>
        </p:blipFill>
        <p:spPr>
          <a:xfrm>
            <a:off x="640080" y="960120"/>
            <a:ext cx="3108960" cy="457200"/>
          </a:xfrm>
          <a:prstGeom prst="rect">
            <a:avLst/>
          </a:prstGeom>
        </p:spPr>
      </p:pic>
      <p:sp>
        <p:nvSpPr>
          <p:cNvPr id="8" name="Text 5"/>
          <p:cNvSpPr/>
          <p:nvPr/>
        </p:nvSpPr>
        <p:spPr>
          <a:xfrm>
            <a:off x="822960" y="2127504"/>
            <a:ext cx="2743200" cy="310896"/>
          </a:xfrm>
          <a:prstGeom prst="rect">
            <a:avLst/>
          </a:prstGeom>
          <a:noFill/>
          <a:ln/>
        </p:spPr>
        <p:txBody>
          <a:bodyPr wrap="square" lIns="0" tIns="0" rIns="0" bIns="0" rtlCol="0" anchor="ctr">
            <a:normAutofit/>
          </a:bodyPr>
          <a:lstStyle/>
          <a:p>
            <a:pPr marL="0" indent="0">
              <a:buNone/>
            </a:pPr>
            <a:r>
              <a:rPr lang="en-US" sz="2000" b="1" dirty="0">
                <a:solidFill>
                  <a:srgbClr val="007D88"/>
                </a:solidFill>
              </a:rPr>
              <a:t>No single pathway</a:t>
            </a:r>
            <a:endParaRPr lang="en-US" sz="2000" dirty="0"/>
          </a:p>
        </p:txBody>
      </p:sp>
      <p:sp>
        <p:nvSpPr>
          <p:cNvPr id="9" name="Text 6"/>
          <p:cNvSpPr/>
          <p:nvPr/>
        </p:nvSpPr>
        <p:spPr>
          <a:xfrm>
            <a:off x="3794760" y="2127504"/>
            <a:ext cx="6995160" cy="310896"/>
          </a:xfrm>
          <a:prstGeom prst="rect">
            <a:avLst/>
          </a:prstGeom>
          <a:noFill/>
          <a:ln/>
        </p:spPr>
        <p:txBody>
          <a:bodyPr wrap="square" lIns="0" tIns="0" rIns="0" bIns="0" rtlCol="0" anchor="ctr">
            <a:noAutofit/>
          </a:bodyPr>
          <a:lstStyle/>
          <a:p>
            <a:pPr marL="0" indent="0">
              <a:buNone/>
            </a:pPr>
            <a:r>
              <a:rPr lang="en-US" sz="2000" dirty="0">
                <a:solidFill>
                  <a:srgbClr val="12364A"/>
                </a:solidFill>
              </a:rPr>
              <a:t>Technology choice depends on vessel segment, route, duty cycle and port access.</a:t>
            </a:r>
            <a:endParaRPr lang="en-US" sz="2000" dirty="0"/>
          </a:p>
        </p:txBody>
      </p:sp>
      <p:sp>
        <p:nvSpPr>
          <p:cNvPr id="10" name="Text 7"/>
          <p:cNvSpPr/>
          <p:nvPr/>
        </p:nvSpPr>
        <p:spPr>
          <a:xfrm>
            <a:off x="822960" y="2904744"/>
            <a:ext cx="2743200" cy="310896"/>
          </a:xfrm>
          <a:prstGeom prst="rect">
            <a:avLst/>
          </a:prstGeom>
          <a:noFill/>
          <a:ln/>
        </p:spPr>
        <p:txBody>
          <a:bodyPr wrap="square" lIns="0" tIns="0" rIns="0" bIns="0" rtlCol="0" anchor="ctr">
            <a:normAutofit/>
          </a:bodyPr>
          <a:lstStyle/>
          <a:p>
            <a:pPr marL="0" indent="0">
              <a:buNone/>
            </a:pPr>
            <a:r>
              <a:rPr lang="en-US" sz="2000" b="1" dirty="0">
                <a:solidFill>
                  <a:srgbClr val="1F77B4"/>
                </a:solidFill>
              </a:rPr>
              <a:t>2030 = deployability</a:t>
            </a:r>
            <a:endParaRPr lang="en-US" sz="2000" dirty="0"/>
          </a:p>
        </p:txBody>
      </p:sp>
      <p:sp>
        <p:nvSpPr>
          <p:cNvPr id="11" name="Text 8"/>
          <p:cNvSpPr/>
          <p:nvPr/>
        </p:nvSpPr>
        <p:spPr>
          <a:xfrm>
            <a:off x="3794760" y="2904744"/>
            <a:ext cx="6995160" cy="310896"/>
          </a:xfrm>
          <a:prstGeom prst="rect">
            <a:avLst/>
          </a:prstGeom>
          <a:noFill/>
          <a:ln/>
        </p:spPr>
        <p:txBody>
          <a:bodyPr wrap="square" lIns="0" tIns="0" rIns="0" bIns="0" rtlCol="0" anchor="ctr">
            <a:noAutofit/>
          </a:bodyPr>
          <a:lstStyle/>
          <a:p>
            <a:pPr marL="0" indent="0">
              <a:buNone/>
            </a:pPr>
            <a:r>
              <a:rPr lang="en-US" sz="2000" dirty="0">
                <a:solidFill>
                  <a:srgbClr val="12364A"/>
                </a:solidFill>
              </a:rPr>
              <a:t>Retrofit-compatible fuels, hybridisation and efficiency can move quickly.</a:t>
            </a:r>
            <a:endParaRPr lang="en-US" sz="2000" dirty="0"/>
          </a:p>
        </p:txBody>
      </p:sp>
      <p:sp>
        <p:nvSpPr>
          <p:cNvPr id="12" name="Text 9"/>
          <p:cNvSpPr/>
          <p:nvPr/>
        </p:nvSpPr>
        <p:spPr>
          <a:xfrm>
            <a:off x="822960" y="3681984"/>
            <a:ext cx="2743200" cy="310896"/>
          </a:xfrm>
          <a:prstGeom prst="rect">
            <a:avLst/>
          </a:prstGeom>
          <a:noFill/>
          <a:ln/>
        </p:spPr>
        <p:txBody>
          <a:bodyPr wrap="square" lIns="0" tIns="0" rIns="0" bIns="0" rtlCol="0" anchor="ctr">
            <a:normAutofit/>
          </a:bodyPr>
          <a:lstStyle/>
          <a:p>
            <a:pPr marL="0" indent="0">
              <a:buNone/>
            </a:pPr>
            <a:r>
              <a:rPr lang="en-US" sz="2000" b="1" dirty="0">
                <a:solidFill>
                  <a:srgbClr val="F28C28"/>
                </a:solidFill>
              </a:rPr>
              <a:t>2050 = integration</a:t>
            </a:r>
            <a:endParaRPr lang="en-US" sz="2000" dirty="0"/>
          </a:p>
        </p:txBody>
      </p:sp>
      <p:sp>
        <p:nvSpPr>
          <p:cNvPr id="13" name="Text 10"/>
          <p:cNvSpPr/>
          <p:nvPr/>
        </p:nvSpPr>
        <p:spPr>
          <a:xfrm>
            <a:off x="3794760" y="3681984"/>
            <a:ext cx="6995160" cy="310896"/>
          </a:xfrm>
          <a:prstGeom prst="rect">
            <a:avLst/>
          </a:prstGeom>
          <a:noFill/>
          <a:ln/>
        </p:spPr>
        <p:txBody>
          <a:bodyPr wrap="square" lIns="0" tIns="0" rIns="0" bIns="0" rtlCol="0" anchor="ctr">
            <a:noAutofit/>
          </a:bodyPr>
          <a:lstStyle/>
          <a:p>
            <a:pPr marL="0" indent="0">
              <a:buNone/>
            </a:pPr>
            <a:r>
              <a:rPr lang="en-US" sz="2000" dirty="0">
                <a:solidFill>
                  <a:srgbClr val="12364A"/>
                </a:solidFill>
              </a:rPr>
              <a:t>Near-zero pathways require mature ship–port–energy ecosystems.</a:t>
            </a:r>
            <a:endParaRPr lang="en-US" sz="2000" dirty="0"/>
          </a:p>
        </p:txBody>
      </p:sp>
      <p:sp>
        <p:nvSpPr>
          <p:cNvPr id="14" name="Text 11"/>
          <p:cNvSpPr/>
          <p:nvPr/>
        </p:nvSpPr>
        <p:spPr>
          <a:xfrm>
            <a:off x="822960" y="4459224"/>
            <a:ext cx="2743200" cy="310896"/>
          </a:xfrm>
          <a:prstGeom prst="rect">
            <a:avLst/>
          </a:prstGeom>
          <a:noFill/>
          <a:ln/>
        </p:spPr>
        <p:txBody>
          <a:bodyPr wrap="square" lIns="0" tIns="0" rIns="0" bIns="0" rtlCol="0" anchor="ctr">
            <a:noAutofit/>
          </a:bodyPr>
          <a:lstStyle/>
          <a:p>
            <a:pPr marL="0" indent="0">
              <a:buNone/>
            </a:pPr>
            <a:r>
              <a:rPr lang="en-US" sz="2000" b="1" dirty="0">
                <a:solidFill>
                  <a:srgbClr val="3A153E"/>
                </a:solidFill>
              </a:rPr>
              <a:t>No-regret measures matter</a:t>
            </a:r>
            <a:endParaRPr lang="en-US" sz="2000" dirty="0"/>
          </a:p>
        </p:txBody>
      </p:sp>
      <p:sp>
        <p:nvSpPr>
          <p:cNvPr id="15" name="Text 12"/>
          <p:cNvSpPr/>
          <p:nvPr/>
        </p:nvSpPr>
        <p:spPr>
          <a:xfrm>
            <a:off x="3794760" y="4459224"/>
            <a:ext cx="6995160" cy="310896"/>
          </a:xfrm>
          <a:prstGeom prst="rect">
            <a:avLst/>
          </a:prstGeom>
          <a:noFill/>
          <a:ln/>
        </p:spPr>
        <p:txBody>
          <a:bodyPr wrap="square" lIns="0" tIns="0" rIns="0" bIns="0" rtlCol="0" anchor="ctr">
            <a:noAutofit/>
          </a:bodyPr>
          <a:lstStyle/>
          <a:p>
            <a:r>
              <a:rPr lang="en-US" sz="2000" dirty="0">
                <a:solidFill>
                  <a:srgbClr val="12364A"/>
                </a:solidFill>
              </a:rPr>
              <a:t>EMS/PMS, hull-friction control and optimisation reduce demand across all pathways.</a:t>
            </a:r>
          </a:p>
        </p:txBody>
      </p:sp>
      <p:sp>
        <p:nvSpPr>
          <p:cNvPr id="16" name="Text 13"/>
          <p:cNvSpPr/>
          <p:nvPr/>
        </p:nvSpPr>
        <p:spPr>
          <a:xfrm>
            <a:off x="4251960" y="5120640"/>
            <a:ext cx="3657600" cy="502920"/>
          </a:xfrm>
          <a:prstGeom prst="rect">
            <a:avLst/>
          </a:prstGeom>
          <a:noFill/>
          <a:ln/>
        </p:spPr>
        <p:txBody>
          <a:bodyPr wrap="square" lIns="0" tIns="0" rIns="0" bIns="0" rtlCol="0" anchor="ctr"/>
          <a:lstStyle/>
          <a:p>
            <a:pPr marL="0" indent="0" algn="ctr">
              <a:buNone/>
            </a:pPr>
            <a:r>
              <a:rPr lang="en-US" sz="3000" b="1" dirty="0">
                <a:solidFill>
                  <a:srgbClr val="007D88"/>
                </a:solidFill>
              </a:rPr>
              <a:t>Thank you</a:t>
            </a:r>
            <a:endParaRPr lang="en-US" sz="3000" dirty="0"/>
          </a:p>
        </p:txBody>
      </p:sp>
      <p:sp>
        <p:nvSpPr>
          <p:cNvPr id="17" name="Text 14"/>
          <p:cNvSpPr/>
          <p:nvPr/>
        </p:nvSpPr>
        <p:spPr>
          <a:xfrm>
            <a:off x="2926080" y="5650992"/>
            <a:ext cx="6400800" cy="228600"/>
          </a:xfrm>
          <a:prstGeom prst="rect">
            <a:avLst/>
          </a:prstGeom>
          <a:noFill/>
          <a:ln/>
        </p:spPr>
        <p:txBody>
          <a:bodyPr wrap="square" lIns="0" tIns="0" rIns="0" bIns="0" rtlCol="0" anchor="ctr"/>
          <a:lstStyle/>
          <a:p>
            <a:pPr marL="0" indent="0" algn="ctr">
              <a:buNone/>
            </a:pPr>
            <a:r>
              <a:rPr lang="en-US" sz="1050" dirty="0">
                <a:solidFill>
                  <a:srgbClr val="667085"/>
                </a:solidFill>
              </a:rPr>
              <a:t>TRUSTEE • Future proof efficient and sustainable deployment of ZEWT</a:t>
            </a:r>
            <a:endParaRPr lang="en-US" sz="1050" dirty="0"/>
          </a:p>
        </p:txBody>
      </p:sp>
      <p:pic>
        <p:nvPicPr>
          <p:cNvPr id="18" name="Image 1" descr="/mnt/data/template_media/ppt/media/image3.jpg"/>
          <p:cNvPicPr>
            <a:picLocks noChangeAspect="1"/>
          </p:cNvPicPr>
          <p:nvPr/>
        </p:nvPicPr>
        <p:blipFill>
          <a:blip r:embed="rId4"/>
          <a:stretch>
            <a:fillRect/>
          </a:stretch>
        </p:blipFill>
        <p:spPr>
          <a:xfrm>
            <a:off x="594360" y="5852160"/>
            <a:ext cx="1325880" cy="27432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3511</Words>
  <Application>Microsoft Office PowerPoint</Application>
  <PresentationFormat>Widescreen</PresentationFormat>
  <Paragraphs>397</Paragraphs>
  <Slides>20</Slides>
  <Notes>20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20</vt:i4>
      </vt:variant>
    </vt:vector>
  </HeadingPairs>
  <TitlesOfParts>
    <vt:vector size="24" baseType="lpstr">
      <vt:lpstr>Aptos</vt:lpstr>
      <vt:lpstr>Aptos Display</vt:lpstr>
      <vt:lpstr>Arial</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NAVTEC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at 2030 and 2050</dc:title>
  <dc:subject>TRUSTEE transition pathways 2030 and 2050</dc:subject>
  <dc:creator>NAVTEC / TRUSTEE</dc:creator>
  <cp:lastModifiedBy>utente</cp:lastModifiedBy>
  <cp:revision>5</cp:revision>
  <dcterms:created xsi:type="dcterms:W3CDTF">2026-09-13T10:27:39Z</dcterms:created>
  <dcterms:modified xsi:type="dcterms:W3CDTF">2026-09-16T08:09:15Z</dcterms:modified>
</cp:coreProperties>
</file>