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2" r:id="rId7"/>
    <p:sldId id="263" r:id="rId8"/>
    <p:sldId id="264"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5DA78A-5641-4DD0-AC75-50DCFCED411F}" v="11" dt="2026-09-16T12:44:13.9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2978" autoAdjust="0"/>
  </p:normalViewPr>
  <p:slideViewPr>
    <p:cSldViewPr snapToGrid="0" snapToObjects="1">
      <p:cViewPr varScale="1">
        <p:scale>
          <a:sx n="103" d="100"/>
          <a:sy n="103" d="100"/>
        </p:scale>
        <p:origin x="87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zio DI FRANCESCO" userId="6655991a-d3d7-4af3-b729-3cb71bf3a9da" providerId="ADAL" clId="{0CBD6BDA-742B-41BB-9CF8-5872C5330050}"/>
    <pc:docChg chg="custSel modSld">
      <pc:chgData name="Patrizio DI FRANCESCO" userId="6655991a-d3d7-4af3-b729-3cb71bf3a9da" providerId="ADAL" clId="{0CBD6BDA-742B-41BB-9CF8-5872C5330050}" dt="2026-09-16T12:44:21.123" v="93" actId="1076"/>
      <pc:docMkLst>
        <pc:docMk/>
      </pc:docMkLst>
      <pc:sldChg chg="addSp delSp modSp mod modNotesTx">
        <pc:chgData name="Patrizio DI FRANCESCO" userId="6655991a-d3d7-4af3-b729-3cb71bf3a9da" providerId="ADAL" clId="{0CBD6BDA-742B-41BB-9CF8-5872C5330050}" dt="2026-09-16T12:26:46.254" v="21" actId="1076"/>
        <pc:sldMkLst>
          <pc:docMk/>
          <pc:sldMk cId="0" sldId="256"/>
        </pc:sldMkLst>
        <pc:spChg chg="del">
          <ac:chgData name="Patrizio DI FRANCESCO" userId="6655991a-d3d7-4af3-b729-3cb71bf3a9da" providerId="ADAL" clId="{0CBD6BDA-742B-41BB-9CF8-5872C5330050}" dt="2026-09-16T12:25:38.467" v="13" actId="478"/>
          <ac:spMkLst>
            <pc:docMk/>
            <pc:sldMk cId="0" sldId="256"/>
            <ac:spMk id="3" creationId="{00000000-0000-0000-0000-000000000000}"/>
          </ac:spMkLst>
        </pc:spChg>
        <pc:picChg chg="del">
          <ac:chgData name="Patrizio DI FRANCESCO" userId="6655991a-d3d7-4af3-b729-3cb71bf3a9da" providerId="ADAL" clId="{0CBD6BDA-742B-41BB-9CF8-5872C5330050}" dt="2026-09-16T12:25:53.058" v="14" actId="478"/>
          <ac:picMkLst>
            <pc:docMk/>
            <pc:sldMk cId="0" sldId="256"/>
            <ac:picMk id="2" creationId="{00000000-0000-0000-0000-000000000000}"/>
          </ac:picMkLst>
        </pc:picChg>
        <pc:picChg chg="add mod">
          <ac:chgData name="Patrizio DI FRANCESCO" userId="6655991a-d3d7-4af3-b729-3cb71bf3a9da" providerId="ADAL" clId="{0CBD6BDA-742B-41BB-9CF8-5872C5330050}" dt="2026-09-16T12:26:46.254" v="21" actId="1076"/>
          <ac:picMkLst>
            <pc:docMk/>
            <pc:sldMk cId="0" sldId="256"/>
            <ac:picMk id="10" creationId="{1F4BA40E-CA09-E2D4-D7EC-4A0426262230}"/>
          </ac:picMkLst>
        </pc:picChg>
        <pc:picChg chg="del mod">
          <ac:chgData name="Patrizio DI FRANCESCO" userId="6655991a-d3d7-4af3-b729-3cb71bf3a9da" providerId="ADAL" clId="{0CBD6BDA-742B-41BB-9CF8-5872C5330050}" dt="2026-09-16T12:26:09.153" v="16" actId="478"/>
          <ac:picMkLst>
            <pc:docMk/>
            <pc:sldMk cId="0" sldId="256"/>
            <ac:picMk id="922" creationId="{00000000-0000-0000-0000-000000000000}"/>
          </ac:picMkLst>
        </pc:picChg>
      </pc:sldChg>
      <pc:sldChg chg="addSp delSp modSp mod modNotesTx">
        <pc:chgData name="Patrizio DI FRANCESCO" userId="6655991a-d3d7-4af3-b729-3cb71bf3a9da" providerId="ADAL" clId="{0CBD6BDA-742B-41BB-9CF8-5872C5330050}" dt="2026-09-16T12:33:52.256" v="35" actId="1076"/>
        <pc:sldMkLst>
          <pc:docMk/>
          <pc:sldMk cId="0" sldId="257"/>
        </pc:sldMkLst>
        <pc:spChg chg="mod">
          <ac:chgData name="Patrizio DI FRANCESCO" userId="6655991a-d3d7-4af3-b729-3cb71bf3a9da" providerId="ADAL" clId="{0CBD6BDA-742B-41BB-9CF8-5872C5330050}" dt="2026-09-16T12:33:48.994" v="34" actId="1076"/>
          <ac:spMkLst>
            <pc:docMk/>
            <pc:sldMk cId="0" sldId="257"/>
            <ac:spMk id="5"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7"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9"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10"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18"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19"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20"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21"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23" creationId="{00000000-0000-0000-0000-000000000000}"/>
          </ac:spMkLst>
        </pc:spChg>
        <pc:spChg chg="mod">
          <ac:chgData name="Patrizio DI FRANCESCO" userId="6655991a-d3d7-4af3-b729-3cb71bf3a9da" providerId="ADAL" clId="{0CBD6BDA-742B-41BB-9CF8-5872C5330050}" dt="2026-09-16T12:33:48.994" v="34" actId="1076"/>
          <ac:spMkLst>
            <pc:docMk/>
            <pc:sldMk cId="0" sldId="257"/>
            <ac:spMk id="24" creationId="{00000000-0000-0000-0000-000000000000}"/>
          </ac:spMkLst>
        </pc:spChg>
        <pc:picChg chg="del">
          <ac:chgData name="Patrizio DI FRANCESCO" userId="6655991a-d3d7-4af3-b729-3cb71bf3a9da" providerId="ADAL" clId="{0CBD6BDA-742B-41BB-9CF8-5872C5330050}" dt="2026-09-16T12:32:51.461" v="22" actId="478"/>
          <ac:picMkLst>
            <pc:docMk/>
            <pc:sldMk cId="0" sldId="257"/>
            <ac:picMk id="4" creationId="{00000000-0000-0000-0000-000000000000}"/>
          </ac:picMkLst>
        </pc:picChg>
        <pc:picChg chg="add mod">
          <ac:chgData name="Patrizio DI FRANCESCO" userId="6655991a-d3d7-4af3-b729-3cb71bf3a9da" providerId="ADAL" clId="{0CBD6BDA-742B-41BB-9CF8-5872C5330050}" dt="2026-09-16T12:33:52.256" v="35" actId="1076"/>
          <ac:picMkLst>
            <pc:docMk/>
            <pc:sldMk cId="0" sldId="257"/>
            <ac:picMk id="28" creationId="{5F1092A0-19D5-4C26-9E45-D7DA7FFB787F}"/>
          </ac:picMkLst>
        </pc:picChg>
      </pc:sldChg>
      <pc:sldChg chg="modNotesTx">
        <pc:chgData name="Patrizio DI FRANCESCO" userId="6655991a-d3d7-4af3-b729-3cb71bf3a9da" providerId="ADAL" clId="{0CBD6BDA-742B-41BB-9CF8-5872C5330050}" dt="2026-09-16T10:22:00.232" v="9" actId="20577"/>
        <pc:sldMkLst>
          <pc:docMk/>
          <pc:sldMk cId="0" sldId="259"/>
        </pc:sldMkLst>
      </pc:sldChg>
      <pc:sldChg chg="modSp mod modNotesTx">
        <pc:chgData name="Patrizio DI FRANCESCO" userId="6655991a-d3d7-4af3-b729-3cb71bf3a9da" providerId="ADAL" clId="{0CBD6BDA-742B-41BB-9CF8-5872C5330050}" dt="2026-09-16T10:22:20.060" v="10" actId="20577"/>
        <pc:sldMkLst>
          <pc:docMk/>
          <pc:sldMk cId="0" sldId="260"/>
        </pc:sldMkLst>
        <pc:spChg chg="mod">
          <ac:chgData name="Patrizio DI FRANCESCO" userId="6655991a-d3d7-4af3-b729-3cb71bf3a9da" providerId="ADAL" clId="{0CBD6BDA-742B-41BB-9CF8-5872C5330050}" dt="2026-09-16T10:18:23.479" v="6" actId="20577"/>
          <ac:spMkLst>
            <pc:docMk/>
            <pc:sldMk cId="0" sldId="260"/>
            <ac:spMk id="7" creationId="{00000000-0000-0000-0000-000000000000}"/>
          </ac:spMkLst>
        </pc:spChg>
      </pc:sldChg>
      <pc:sldChg chg="addSp delSp modSp mod modNotesTx">
        <pc:chgData name="Patrizio DI FRANCESCO" userId="6655991a-d3d7-4af3-b729-3cb71bf3a9da" providerId="ADAL" clId="{0CBD6BDA-742B-41BB-9CF8-5872C5330050}" dt="2026-09-16T12:44:21.123" v="93" actId="1076"/>
        <pc:sldMkLst>
          <pc:docMk/>
          <pc:sldMk cId="0" sldId="262"/>
        </pc:sldMkLst>
        <pc:picChg chg="del">
          <ac:chgData name="Patrizio DI FRANCESCO" userId="6655991a-d3d7-4af3-b729-3cb71bf3a9da" providerId="ADAL" clId="{0CBD6BDA-742B-41BB-9CF8-5872C5330050}" dt="2026-09-16T12:35:31.758" v="36" actId="478"/>
          <ac:picMkLst>
            <pc:docMk/>
            <pc:sldMk cId="0" sldId="262"/>
            <ac:picMk id="4" creationId="{00000000-0000-0000-0000-000000000000}"/>
          </ac:picMkLst>
        </pc:picChg>
        <pc:picChg chg="add mod">
          <ac:chgData name="Patrizio DI FRANCESCO" userId="6655991a-d3d7-4af3-b729-3cb71bf3a9da" providerId="ADAL" clId="{0CBD6BDA-742B-41BB-9CF8-5872C5330050}" dt="2026-09-16T12:39:57.088" v="78" actId="1076"/>
          <ac:picMkLst>
            <pc:docMk/>
            <pc:sldMk cId="0" sldId="262"/>
            <ac:picMk id="20" creationId="{07CEFE7C-E426-526A-1B4A-C92187D1685C}"/>
          </ac:picMkLst>
        </pc:picChg>
        <pc:picChg chg="add del mod">
          <ac:chgData name="Patrizio DI FRANCESCO" userId="6655991a-d3d7-4af3-b729-3cb71bf3a9da" providerId="ADAL" clId="{0CBD6BDA-742B-41BB-9CF8-5872C5330050}" dt="2026-09-16T12:37:17.254" v="48" actId="478"/>
          <ac:picMkLst>
            <pc:docMk/>
            <pc:sldMk cId="0" sldId="262"/>
            <ac:picMk id="22" creationId="{76633C0A-A287-0AA1-ECE0-2A466EC61D66}"/>
          </ac:picMkLst>
        </pc:picChg>
        <pc:picChg chg="add del mod">
          <ac:chgData name="Patrizio DI FRANCESCO" userId="6655991a-d3d7-4af3-b729-3cb71bf3a9da" providerId="ADAL" clId="{0CBD6BDA-742B-41BB-9CF8-5872C5330050}" dt="2026-09-16T12:39:16.770" v="64" actId="478"/>
          <ac:picMkLst>
            <pc:docMk/>
            <pc:sldMk cId="0" sldId="262"/>
            <ac:picMk id="24" creationId="{80F325B4-9194-4776-F5AD-65A8FEBA99DA}"/>
          </ac:picMkLst>
        </pc:picChg>
        <pc:picChg chg="add mod modCrop">
          <ac:chgData name="Patrizio DI FRANCESCO" userId="6655991a-d3d7-4af3-b729-3cb71bf3a9da" providerId="ADAL" clId="{0CBD6BDA-742B-41BB-9CF8-5872C5330050}" dt="2026-09-16T12:39:54.080" v="76" actId="1076"/>
          <ac:picMkLst>
            <pc:docMk/>
            <pc:sldMk cId="0" sldId="262"/>
            <ac:picMk id="27" creationId="{FF32A7F2-BE95-DF66-B083-6C36BF739750}"/>
          </ac:picMkLst>
        </pc:picChg>
        <pc:picChg chg="add mod">
          <ac:chgData name="Patrizio DI FRANCESCO" userId="6655991a-d3d7-4af3-b729-3cb71bf3a9da" providerId="ADAL" clId="{0CBD6BDA-742B-41BB-9CF8-5872C5330050}" dt="2026-09-16T12:39:55.379" v="77" actId="1076"/>
          <ac:picMkLst>
            <pc:docMk/>
            <pc:sldMk cId="0" sldId="262"/>
            <ac:picMk id="28" creationId="{AF782E96-6AB2-AD00-4604-A4998661007C}"/>
          </ac:picMkLst>
        </pc:picChg>
        <pc:picChg chg="add del mod ord modCrop">
          <ac:chgData name="Patrizio DI FRANCESCO" userId="6655991a-d3d7-4af3-b729-3cb71bf3a9da" providerId="ADAL" clId="{0CBD6BDA-742B-41BB-9CF8-5872C5330050}" dt="2026-09-16T12:43:08.825" v="84" actId="478"/>
          <ac:picMkLst>
            <pc:docMk/>
            <pc:sldMk cId="0" sldId="262"/>
            <ac:picMk id="30" creationId="{53D24BCA-C9FF-E1D1-6A51-FA1DEA1D0F9F}"/>
          </ac:picMkLst>
        </pc:picChg>
        <pc:picChg chg="add del mod">
          <ac:chgData name="Patrizio DI FRANCESCO" userId="6655991a-d3d7-4af3-b729-3cb71bf3a9da" providerId="ADAL" clId="{0CBD6BDA-742B-41BB-9CF8-5872C5330050}" dt="2026-09-16T12:44:12.910" v="89" actId="478"/>
          <ac:picMkLst>
            <pc:docMk/>
            <pc:sldMk cId="0" sldId="262"/>
            <ac:picMk id="32" creationId="{021A8236-3495-C164-AC54-000B12FEE1A4}"/>
          </ac:picMkLst>
        </pc:picChg>
        <pc:picChg chg="add mod">
          <ac:chgData name="Patrizio DI FRANCESCO" userId="6655991a-d3d7-4af3-b729-3cb71bf3a9da" providerId="ADAL" clId="{0CBD6BDA-742B-41BB-9CF8-5872C5330050}" dt="2026-09-16T12:44:21.123" v="93" actId="1076"/>
          <ac:picMkLst>
            <pc:docMk/>
            <pc:sldMk cId="0" sldId="262"/>
            <ac:picMk id="33" creationId="{13D87601-1504-3010-BD20-F58396223E2D}"/>
          </ac:picMkLst>
        </pc:picChg>
      </pc:sldChg>
      <pc:sldChg chg="modNotesTx">
        <pc:chgData name="Patrizio DI FRANCESCO" userId="6655991a-d3d7-4af3-b729-3cb71bf3a9da" providerId="ADAL" clId="{0CBD6BDA-742B-41BB-9CF8-5872C5330050}" dt="2026-09-16T10:23:42.824" v="12" actId="20577"/>
        <pc:sldMkLst>
          <pc:docMk/>
          <pc:sldMk cId="0" sldId="263"/>
        </pc:sldMkLst>
      </pc:sldChg>
    </pc:docChg>
  </pc:docChgLst>
  <pc:docChgLst>
    <pc:chgData name="Michela SCOTTO DI MINICO" userId="23d8e6d7-82ee-4861-b0b9-6b145f95f5a0" providerId="ADAL" clId="{8E59371B-2C74-4531-A3D0-ADA8573FD71C}"/>
    <pc:docChg chg="custSel addSld delSld modSld addMainMaster delMainMaster modMainMaster">
      <pc:chgData name="Michela SCOTTO DI MINICO" userId="23d8e6d7-82ee-4861-b0b9-6b145f95f5a0" providerId="ADAL" clId="{8E59371B-2C74-4531-A3D0-ADA8573FD71C}" dt="2026-09-14T09:52:28.354" v="119" actId="1076"/>
      <pc:docMkLst>
        <pc:docMk/>
      </pc:docMkLst>
      <pc:sldChg chg="addSp delSp modSp mod modClrScheme chgLayout modNotesTx">
        <pc:chgData name="Michela SCOTTO DI MINICO" userId="23d8e6d7-82ee-4861-b0b9-6b145f95f5a0" providerId="ADAL" clId="{8E59371B-2C74-4531-A3D0-ADA8573FD71C}" dt="2026-09-14T09:51:50.404" v="116" actId="478"/>
        <pc:sldMkLst>
          <pc:docMk/>
          <pc:sldMk cId="0" sldId="256"/>
        </pc:sldMkLst>
        <pc:picChg chg="add mod">
          <ac:chgData name="Michela SCOTTO DI MINICO" userId="23d8e6d7-82ee-4861-b0b9-6b145f95f5a0" providerId="ADAL" clId="{8E59371B-2C74-4531-A3D0-ADA8573FD71C}" dt="2026-09-14T09:00:10.133" v="38" actId="1076"/>
          <ac:picMkLst>
            <pc:docMk/>
            <pc:sldMk cId="0" sldId="256"/>
            <ac:picMk id="921" creationId="{00000000-0000-0000-0000-000000000000}"/>
          </ac:picMkLst>
        </pc:picChg>
      </pc:sldChg>
      <pc:sldChg chg="addSp delSp modSp mod modClrScheme chgLayout modNotesTx">
        <pc:chgData name="Michela SCOTTO DI MINICO" userId="23d8e6d7-82ee-4861-b0b9-6b145f95f5a0" providerId="ADAL" clId="{8E59371B-2C74-4531-A3D0-ADA8573FD71C}" dt="2026-09-14T09:51:36.326" v="114" actId="26606"/>
        <pc:sldMkLst>
          <pc:docMk/>
          <pc:sldMk cId="0" sldId="257"/>
        </pc:sldMkLst>
        <pc:spChg chg="add mod">
          <ac:chgData name="Michela SCOTTO DI MINICO" userId="23d8e6d7-82ee-4861-b0b9-6b145f95f5a0" providerId="ADAL" clId="{8E59371B-2C74-4531-A3D0-ADA8573FD71C}" dt="2026-09-14T09:51:36.326" v="114" actId="26606"/>
          <ac:spMkLst>
            <pc:docMk/>
            <pc:sldMk cId="0" sldId="257"/>
            <ac:spMk id="26" creationId="{00000000-0000-0000-0000-000000000000}"/>
          </ac:spMkLst>
        </pc:spChg>
      </pc:sldChg>
      <pc:sldChg chg="modSp mod modClrScheme chgLayout modNotesTx">
        <pc:chgData name="Michela SCOTTO DI MINICO" userId="23d8e6d7-82ee-4861-b0b9-6b145f95f5a0" providerId="ADAL" clId="{8E59371B-2C74-4531-A3D0-ADA8573FD71C}" dt="2026-09-14T09:51:36.326" v="114" actId="26606"/>
        <pc:sldMkLst>
          <pc:docMk/>
          <pc:sldMk cId="0" sldId="258"/>
        </pc:sldMkLst>
        <pc:spChg chg="add mod">
          <ac:chgData name="Michela SCOTTO DI MINICO" userId="23d8e6d7-82ee-4861-b0b9-6b145f95f5a0" providerId="ADAL" clId="{8E59371B-2C74-4531-A3D0-ADA8573FD71C}" dt="2026-09-14T09:51:36.326" v="114" actId="26606"/>
          <ac:spMkLst>
            <pc:docMk/>
            <pc:sldMk cId="0" sldId="258"/>
            <ac:spMk id="25" creationId="{00000000-0000-0000-0000-000000000000}"/>
          </ac:spMkLst>
        </pc:spChg>
      </pc:sldChg>
      <pc:sldChg chg="modSp mod modClrScheme chgLayout modNotesTx">
        <pc:chgData name="Michela SCOTTO DI MINICO" userId="23d8e6d7-82ee-4861-b0b9-6b145f95f5a0" providerId="ADAL" clId="{8E59371B-2C74-4531-A3D0-ADA8573FD71C}" dt="2026-09-14T09:51:36.326" v="114" actId="26606"/>
        <pc:sldMkLst>
          <pc:docMk/>
          <pc:sldMk cId="0" sldId="259"/>
        </pc:sldMkLst>
        <pc:spChg chg="mod">
          <ac:chgData name="Michela SCOTTO DI MINICO" userId="23d8e6d7-82ee-4861-b0b9-6b145f95f5a0" providerId="ADAL" clId="{8E59371B-2C74-4531-A3D0-ADA8573FD71C}" dt="2026-09-14T06:37:21.670" v="32" actId="14100"/>
          <ac:spMkLst>
            <pc:docMk/>
            <pc:sldMk cId="0" sldId="259"/>
            <ac:spMk id="24" creationId="{00000000-0000-0000-0000-000000000000}"/>
          </ac:spMkLst>
        </pc:spChg>
        <pc:spChg chg="add mod">
          <ac:chgData name="Michela SCOTTO DI MINICO" userId="23d8e6d7-82ee-4861-b0b9-6b145f95f5a0" providerId="ADAL" clId="{8E59371B-2C74-4531-A3D0-ADA8573FD71C}" dt="2026-09-14T09:51:36.326" v="114" actId="26606"/>
          <ac:spMkLst>
            <pc:docMk/>
            <pc:sldMk cId="0" sldId="259"/>
            <ac:spMk id="25" creationId="{00000000-0000-0000-0000-000000000000}"/>
          </ac:spMkLst>
        </pc:spChg>
      </pc:sldChg>
      <pc:sldChg chg="modSp mod modClrScheme chgLayout modNotesTx">
        <pc:chgData name="Michela SCOTTO DI MINICO" userId="23d8e6d7-82ee-4861-b0b9-6b145f95f5a0" providerId="ADAL" clId="{8E59371B-2C74-4531-A3D0-ADA8573FD71C}" dt="2026-09-14T09:51:36.326" v="114" actId="26606"/>
        <pc:sldMkLst>
          <pc:docMk/>
          <pc:sldMk cId="0" sldId="260"/>
        </pc:sldMkLst>
        <pc:spChg chg="add mod">
          <ac:chgData name="Michela SCOTTO DI MINICO" userId="23d8e6d7-82ee-4861-b0b9-6b145f95f5a0" providerId="ADAL" clId="{8E59371B-2C74-4531-A3D0-ADA8573FD71C}" dt="2026-09-14T09:51:36.326" v="114" actId="26606"/>
          <ac:spMkLst>
            <pc:docMk/>
            <pc:sldMk cId="0" sldId="260"/>
            <ac:spMk id="25" creationId="{00000000-0000-0000-0000-000000000000}"/>
          </ac:spMkLst>
        </pc:spChg>
      </pc:sldChg>
      <pc:sldChg chg="modSp mod modClrScheme chgLayout modNotesTx">
        <pc:chgData name="Michela SCOTTO DI MINICO" userId="23d8e6d7-82ee-4861-b0b9-6b145f95f5a0" providerId="ADAL" clId="{8E59371B-2C74-4531-A3D0-ADA8573FD71C}" dt="2026-09-14T09:51:36.326" v="114" actId="26606"/>
        <pc:sldMkLst>
          <pc:docMk/>
          <pc:sldMk cId="0" sldId="262"/>
        </pc:sldMkLst>
        <pc:spChg chg="add mod">
          <ac:chgData name="Michela SCOTTO DI MINICO" userId="23d8e6d7-82ee-4861-b0b9-6b145f95f5a0" providerId="ADAL" clId="{8E59371B-2C74-4531-A3D0-ADA8573FD71C}" dt="2026-09-14T09:51:36.326" v="114" actId="26606"/>
          <ac:spMkLst>
            <pc:docMk/>
            <pc:sldMk cId="0" sldId="262"/>
            <ac:spMk id="25" creationId="{00000000-0000-0000-0000-000000000000}"/>
          </ac:spMkLst>
        </pc:spChg>
      </pc:sldChg>
      <pc:sldChg chg="modSp mod modClrScheme chgLayout modNotesTx">
        <pc:chgData name="Michela SCOTTO DI MINICO" userId="23d8e6d7-82ee-4861-b0b9-6b145f95f5a0" providerId="ADAL" clId="{8E59371B-2C74-4531-A3D0-ADA8573FD71C}" dt="2026-09-14T09:51:36.326" v="114" actId="26606"/>
        <pc:sldMkLst>
          <pc:docMk/>
          <pc:sldMk cId="0" sldId="263"/>
        </pc:sldMkLst>
        <pc:spChg chg="add mod">
          <ac:chgData name="Michela SCOTTO DI MINICO" userId="23d8e6d7-82ee-4861-b0b9-6b145f95f5a0" providerId="ADAL" clId="{8E59371B-2C74-4531-A3D0-ADA8573FD71C}" dt="2026-09-14T09:51:36.326" v="114" actId="26606"/>
          <ac:spMkLst>
            <pc:docMk/>
            <pc:sldMk cId="0" sldId="263"/>
            <ac:spMk id="25" creationId="{00000000-0000-0000-0000-000000000000}"/>
          </ac:spMkLst>
        </pc:spChg>
      </pc:sldChg>
      <pc:sldChg chg="addSp delSp modSp add mod setBg modClrScheme chgLayout">
        <pc:chgData name="Michela SCOTTO DI MINICO" userId="23d8e6d7-82ee-4861-b0b9-6b145f95f5a0" providerId="ADAL" clId="{8E59371B-2C74-4531-A3D0-ADA8573FD71C}" dt="2026-09-14T09:52:28.354" v="119" actId="1076"/>
        <pc:sldMkLst>
          <pc:docMk/>
          <pc:sldMk cId="0" sldId="264"/>
        </pc:sldMkLst>
        <pc:spChg chg="add mod">
          <ac:chgData name="Michela SCOTTO DI MINICO" userId="23d8e6d7-82ee-4861-b0b9-6b145f95f5a0" providerId="ADAL" clId="{8E59371B-2C74-4531-A3D0-ADA8573FD71C}" dt="2026-09-14T09:50:38.714" v="88" actId="1076"/>
          <ac:spMkLst>
            <pc:docMk/>
            <pc:sldMk cId="0" sldId="264"/>
            <ac:spMk id="2" creationId="{00000000-0000-0000-0000-000000000000}"/>
          </ac:spMkLst>
        </pc:spChg>
        <pc:spChg chg="add mod">
          <ac:chgData name="Michela SCOTTO DI MINICO" userId="23d8e6d7-82ee-4861-b0b9-6b145f95f5a0" providerId="ADAL" clId="{8E59371B-2C74-4531-A3D0-ADA8573FD71C}" dt="2026-09-14T09:52:01.192" v="117" actId="1076"/>
          <ac:spMkLst>
            <pc:docMk/>
            <pc:sldMk cId="0" sldId="264"/>
            <ac:spMk id="4" creationId="{00000000-0000-0000-0000-000000000000}"/>
          </ac:spMkLst>
        </pc:spChg>
        <pc:spChg chg="add del mod">
          <ac:chgData name="Michela SCOTTO DI MINICO" userId="23d8e6d7-82ee-4861-b0b9-6b145f95f5a0" providerId="ADAL" clId="{8E59371B-2C74-4531-A3D0-ADA8573FD71C}" dt="2026-09-14T09:51:14.030" v="109" actId="1076"/>
          <ac:spMkLst>
            <pc:docMk/>
            <pc:sldMk cId="0" sldId="264"/>
            <ac:spMk id="7" creationId="{00000000-0000-0000-0000-000000000000}"/>
          </ac:spMkLst>
        </pc:spChg>
        <pc:spChg chg="add del">
          <ac:chgData name="Michela SCOTTO DI MINICO" userId="23d8e6d7-82ee-4861-b0b9-6b145f95f5a0" providerId="ADAL" clId="{8E59371B-2C74-4531-A3D0-ADA8573FD71C}" dt="2026-09-14T09:47:56.547" v="83" actId="26606"/>
          <ac:spMkLst>
            <pc:docMk/>
            <pc:sldMk cId="0" sldId="264"/>
            <ac:spMk id="8" creationId="{00000000-0000-0000-0000-000000000000}"/>
          </ac:spMkLst>
        </pc:spChg>
        <pc:spChg chg="mod">
          <ac:chgData name="Michela SCOTTO DI MINICO" userId="23d8e6d7-82ee-4861-b0b9-6b145f95f5a0" providerId="ADAL" clId="{8E59371B-2C74-4531-A3D0-ADA8573FD71C}" dt="2026-09-14T09:50:25.133" v="84"/>
          <ac:spMkLst>
            <pc:docMk/>
            <pc:sldMk cId="0" sldId="264"/>
            <ac:spMk id="12" creationId="{695036AA-DEBB-0234-06F7-AD8C4268681D}"/>
          </ac:spMkLst>
        </pc:spChg>
        <pc:grpChg chg="add mod">
          <ac:chgData name="Michela SCOTTO DI MINICO" userId="23d8e6d7-82ee-4861-b0b9-6b145f95f5a0" providerId="ADAL" clId="{8E59371B-2C74-4531-A3D0-ADA8573FD71C}" dt="2026-09-14T09:51:19.653" v="110" actId="1076"/>
          <ac:grpSpMkLst>
            <pc:docMk/>
            <pc:sldMk cId="0" sldId="264"/>
            <ac:grpSpMk id="11" creationId="{8ABB6A8B-6C47-900F-DAB4-A98CC137D768}"/>
          </ac:grpSpMkLst>
        </pc:grpChg>
        <pc:picChg chg="add mod">
          <ac:chgData name="Michela SCOTTO DI MINICO" userId="23d8e6d7-82ee-4861-b0b9-6b145f95f5a0" providerId="ADAL" clId="{8E59371B-2C74-4531-A3D0-ADA8573FD71C}" dt="2026-09-14T09:47:56.547" v="83" actId="26606"/>
          <ac:picMkLst>
            <pc:docMk/>
            <pc:sldMk cId="0" sldId="264"/>
            <ac:picMk id="5" creationId="{00000000-0000-0000-0000-000000000000}"/>
          </ac:picMkLst>
        </pc:picChg>
        <pc:picChg chg="add">
          <ac:chgData name="Michela SCOTTO DI MINICO" userId="23d8e6d7-82ee-4861-b0b9-6b145f95f5a0" providerId="ADAL" clId="{8E59371B-2C74-4531-A3D0-ADA8573FD71C}" dt="2026-09-14T09:47:56.547" v="83" actId="26606"/>
          <ac:picMkLst>
            <pc:docMk/>
            <pc:sldMk cId="0" sldId="264"/>
            <ac:picMk id="6" creationId="{00000000-0000-0000-0000-000000000000}"/>
          </ac:picMkLst>
        </pc:picChg>
        <pc:picChg chg="add del mod replId">
          <ac:chgData name="Michela SCOTTO DI MINICO" userId="23d8e6d7-82ee-4861-b0b9-6b145f95f5a0" providerId="ADAL" clId="{8E59371B-2C74-4531-A3D0-ADA8573FD71C}" dt="2026-09-14T09:52:28.354" v="119" actId="1076"/>
          <ac:picMkLst>
            <pc:docMk/>
            <pc:sldMk cId="0" sldId="264"/>
            <ac:picMk id="9" creationId="{00000000-0000-0000-0000-000000000000}"/>
          </ac:picMkLst>
        </pc:picChg>
        <pc:picChg chg="mod">
          <ac:chgData name="Michela SCOTTO DI MINICO" userId="23d8e6d7-82ee-4861-b0b9-6b145f95f5a0" providerId="ADAL" clId="{8E59371B-2C74-4531-A3D0-ADA8573FD71C}" dt="2026-09-14T09:50:25.133" v="84"/>
          <ac:picMkLst>
            <pc:docMk/>
            <pc:sldMk cId="0" sldId="264"/>
            <ac:picMk id="13" creationId="{C25FD594-707A-1B3D-1A6F-E5669FAB6BE7}"/>
          </ac:picMkLst>
        </pc:picChg>
        <pc:picChg chg="mod">
          <ac:chgData name="Michela SCOTTO DI MINICO" userId="23d8e6d7-82ee-4861-b0b9-6b145f95f5a0" providerId="ADAL" clId="{8E59371B-2C74-4531-A3D0-ADA8573FD71C}" dt="2026-09-14T09:50:25.133" v="84"/>
          <ac:picMkLst>
            <pc:docMk/>
            <pc:sldMk cId="0" sldId="264"/>
            <ac:picMk id="14" creationId="{A95558FC-617B-72DE-24D9-4A18CA31EA18}"/>
          </ac:picMkLst>
        </pc:picChg>
        <pc:picChg chg="mod">
          <ac:chgData name="Michela SCOTTO DI MINICO" userId="23d8e6d7-82ee-4861-b0b9-6b145f95f5a0" providerId="ADAL" clId="{8E59371B-2C74-4531-A3D0-ADA8573FD71C}" dt="2026-09-14T09:50:25.133" v="84"/>
          <ac:picMkLst>
            <pc:docMk/>
            <pc:sldMk cId="0" sldId="264"/>
            <ac:picMk id="15" creationId="{1F93B2EB-592D-4677-3E42-18F55C2CF354}"/>
          </ac:picMkLst>
        </pc:picChg>
        <pc:picChg chg="mod">
          <ac:chgData name="Michela SCOTTO DI MINICO" userId="23d8e6d7-82ee-4861-b0b9-6b145f95f5a0" providerId="ADAL" clId="{8E59371B-2C74-4531-A3D0-ADA8573FD71C}" dt="2026-09-14T09:50:25.133" v="84"/>
          <ac:picMkLst>
            <pc:docMk/>
            <pc:sldMk cId="0" sldId="264"/>
            <ac:picMk id="16" creationId="{B424B859-DCFE-8989-599A-61B241EC5E75}"/>
          </ac:picMkLst>
        </pc:picChg>
        <pc:picChg chg="add mod">
          <ac:chgData name="Michela SCOTTO DI MINICO" userId="23d8e6d7-82ee-4861-b0b9-6b145f95f5a0" providerId="ADAL" clId="{8E59371B-2C74-4531-A3D0-ADA8573FD71C}" dt="2026-09-14T09:51:25.731" v="112" actId="1076"/>
          <ac:picMkLst>
            <pc:docMk/>
            <pc:sldMk cId="0" sldId="264"/>
            <ac:picMk id="19" creationId="{BFA9B4CA-C350-6DEB-E3A1-D788F6859548}"/>
          </ac:picMkLst>
        </pc:picChg>
      </pc:sldChg>
      <pc:sldMasterChg chg="add addSldLayout delSldLayout modSldLayout sldLayoutOrd">
        <pc:chgData name="Michela SCOTTO DI MINICO" userId="23d8e6d7-82ee-4861-b0b9-6b145f95f5a0" providerId="ADAL" clId="{8E59371B-2C74-4531-A3D0-ADA8573FD71C}" dt="2026-09-14T09:51:36.326" v="114" actId="26606"/>
        <pc:sldMasterMkLst>
          <pc:docMk/>
          <pc:sldMasterMk cId="0" sldId="2147483648"/>
        </pc:sldMasterMkLst>
        <pc:sldLayoutChg chg="mod ord">
          <pc:chgData name="Michela SCOTTO DI MINICO" userId="23d8e6d7-82ee-4861-b0b9-6b145f95f5a0" providerId="ADAL" clId="{8E59371B-2C74-4531-A3D0-ADA8573FD71C}" dt="2026-09-14T09:51:36.326" v="114" actId="26606"/>
          <pc:sldLayoutMkLst>
            <pc:docMk/>
            <pc:sldMasterMk cId="0" sldId="2147483648"/>
            <pc:sldLayoutMk cId="0" sldId="2147483649"/>
          </pc:sldLayoutMkLst>
        </pc:sldLayoutChg>
        <pc:sldLayoutChg chg="add">
          <pc:chgData name="Michela SCOTTO DI MINICO" userId="23d8e6d7-82ee-4861-b0b9-6b145f95f5a0" providerId="ADAL" clId="{8E59371B-2C74-4531-A3D0-ADA8573FD71C}" dt="2026-09-14T09:51:36.326" v="114" actId="26606"/>
          <pc:sldLayoutMkLst>
            <pc:docMk/>
            <pc:sldMasterMk cId="0" sldId="2147483648"/>
            <pc:sldLayoutMk cId="0" sldId="2147483650"/>
          </pc:sldLayoutMkLst>
        </pc:sldLayoutChg>
        <pc:sldLayoutChg chg="add">
          <pc:chgData name="Michela SCOTTO DI MINICO" userId="23d8e6d7-82ee-4861-b0b9-6b145f95f5a0" providerId="ADAL" clId="{8E59371B-2C74-4531-A3D0-ADA8573FD71C}" dt="2026-09-14T09:51:36.326" v="114" actId="26606"/>
          <pc:sldLayoutMkLst>
            <pc:docMk/>
            <pc:sldMasterMk cId="0" sldId="2147483648"/>
            <pc:sldLayoutMk cId="0" sldId="214748369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set the scene for the fleet transformation: what is changing in the fleet, which trends are already visible, and why the pathway to zero emissions is a system transition rather than a single-fuel choice.</a:t>
            </a:r>
          </a:p>
          <a:p>
            <a:r>
              <a:rPr lang="en-GB" dirty="0"/>
              <a:t>The maritime transition is already visible, but it will not follow a single universal path. It will require a coordinated transformation of ships, fuels, infrastructure, operations, regulation, and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message is that ZEWT is not only a propulsion transition. It links fleet renewal and retrofits to energy supply, ports, operations, digitalisation, regulation and workforce readiness. A bottleneck in any one layer can slow deployment.</a:t>
            </a:r>
          </a:p>
          <a:p>
            <a:pPr rtl="0"/>
            <a:r>
              <a:rPr lang="en-GB" dirty="0"/>
              <a:t>The second fundamental idea is that ZEWT does not simply mean replacing diesel with ammonia, hydrogen, or methanol.</a:t>
            </a:r>
          </a:p>
          <a:p>
            <a:pPr rtl="0"/>
            <a:r>
              <a:rPr lang="en-GB" dirty="0"/>
              <a:t>The transition simultaneously involves:</a:t>
            </a:r>
          </a:p>
          <a:p>
            <a:pPr lvl="0" rtl="0"/>
            <a:r>
              <a:rPr lang="en-GB" dirty="0"/>
              <a:t>fleet, i.e. newbuilds and retrofits;</a:t>
            </a:r>
          </a:p>
          <a:p>
            <a:pPr lvl="0" rtl="0"/>
            <a:r>
              <a:rPr lang="en-GB" dirty="0"/>
              <a:t>energy, i.e. fuels, batteries, fuel cells, and efficiency;</a:t>
            </a:r>
          </a:p>
          <a:p>
            <a:pPr lvl="0" rtl="0"/>
            <a:r>
              <a:rPr lang="en-GB" dirty="0"/>
              <a:t>ports, i.e. bunkering, shore power, and supply chain;</a:t>
            </a:r>
          </a:p>
          <a:p>
            <a:pPr lvl="0" rtl="0"/>
            <a:r>
              <a:rPr lang="en-GB" dirty="0"/>
              <a:t>operations, i.e. energy and voyage optimisation;</a:t>
            </a:r>
          </a:p>
          <a:p>
            <a:pPr lvl="0" rtl="0"/>
            <a:r>
              <a:rPr lang="en-GB" dirty="0"/>
              <a:t>people and rules, i.e. safety, training, acceptance, and regulation.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Europe starts from a large and highly diversified fleet. Vessel size, route length, duty cycle, port calls and remaining economic life all change the feasible solution. Therefore the transition will be portfolio-based, not uniform.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2025 backlog provides a concrete market signal. More than a third specifies an alternative-fuel or fuel-readiness solution. LNG is the largest pathway, methanol is clearly visible, ammonia-ready designs are emerging, and batteries are concentrated in operational profiles where hybridisation creates immediate value. The percentages overlap by design, so they should not be added together.</a:t>
            </a:r>
          </a:p>
          <a:p>
            <a:pPr rtl="0"/>
            <a:r>
              <a:rPr lang="en-GB" dirty="0"/>
              <a:t>The RINA 2025 backlog analysed in D1.2 comprises 1,012 ships. About 38.5% explicitly specify an alternative-fuel or fuel-ready solution. The backlog also features LNG-related solutions at around 27%, methanol-related at around 17.5%, ammonia-ready or combined at around 7.5%, and battery-hybrid or battery-equipped at around 6.5%. The categories may overlap and therefore must not be added together.</a:t>
            </a:r>
          </a:p>
          <a:p>
            <a:pPr rtl="0"/>
            <a:r>
              <a:rPr lang="en-GB" dirty="0"/>
              <a:t>The key point is not that one fuel has already prevailed over the others, but that shipowners are increasingly choosing solutions capable of ensuring strategic flexibility.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Fleet transformation works through three levers: retrofit suitable existing assets, design new ships for optionality, and optimise operations. Hybridisation, for example, is already most attractive in specialised and short-sea profiles with frequent port calls, high hotel loads or dynamic positioning.</a:t>
            </a:r>
          </a:p>
          <a:p>
            <a:pPr rtl="0"/>
            <a:r>
              <a:rPr lang="en-GB" dirty="0"/>
              <a:t>The fleet will be transformed through three levers.</a:t>
            </a:r>
          </a:p>
          <a:p>
            <a:pPr rtl="0"/>
            <a:r>
              <a:rPr lang="en-GB" dirty="0"/>
              <a:t>Retrofit: Suited to ships for which remaining lifespan, configuration, and operating profile justify the investment.</a:t>
            </a:r>
          </a:p>
          <a:p>
            <a:pPr rtl="0"/>
            <a:r>
              <a:rPr lang="en-GB" dirty="0"/>
              <a:t>Newbuild optionality: New ships must avoid the risk of becoming locked into a single, still-uncertain energy solution.</a:t>
            </a:r>
          </a:p>
          <a:p>
            <a:pPr rtl="0"/>
            <a:r>
              <a:rPr lang="en-GB" dirty="0"/>
              <a:t>Operational optimisation: Operational and digital measures can reduce consumption and emissions while fuels and infrastructure reach wider adoption.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technology trend is a portfolio. Mature efficiency and operational measures can act now. Methanol and hybrid systems are closer to broad commercial deployment. Hydrogen and ammonia retain strong transformational potential, but need continued work on safety, storage, infrastructure and supply chains. The right sequence depends on use case.</a:t>
            </a:r>
          </a:p>
          <a:p>
            <a:pPr rtl="0"/>
            <a:r>
              <a:rPr lang="en-GB" dirty="0"/>
              <a:t>The future fleet will use a portfolio of solutions.</a:t>
            </a:r>
          </a:p>
          <a:p>
            <a:pPr lvl="0" rtl="0"/>
            <a:r>
              <a:rPr lang="en-GB" dirty="0"/>
              <a:t>DEPLOY NOW</a:t>
            </a:r>
            <a:br>
              <a:rPr lang="en-GB" dirty="0"/>
            </a:br>
            <a:r>
              <a:rPr lang="en-GB" dirty="0"/>
              <a:t>"Efficiency devices, optimisation, selected biofuels." This first tier gathers the solutions that can already contribute today to reducing consumption and emissions.</a:t>
            </a:r>
            <a:br>
              <a:rPr lang="en-GB" dirty="0"/>
            </a:br>
            <a:r>
              <a:rPr lang="en-GB" dirty="0"/>
              <a:t>Efficiency devices include, for example, propeller and bulb optimisation, wind-assisted propulsion, air lubrication, and measures to improve hull and propulsion efficiency. Operational optimisation is understood as the optimisation of the voyage, speed, and onboard energy management. And finally, selected biofuels, meaning those for which availability, sustainability, and performance across the entire life cycle have been verified.</a:t>
            </a:r>
          </a:p>
          <a:p>
            <a:pPr lvl="0" rtl="0"/>
            <a:r>
              <a:rPr lang="en-GB" dirty="0"/>
              <a:t>SCALE NEXT</a:t>
            </a:r>
            <a:br>
              <a:rPr lang="en-GB" dirty="0"/>
            </a:br>
            <a:r>
              <a:rPr lang="en-GB" dirty="0"/>
              <a:t>The second tier comprises technologies that are already present on the market or in the orderbook, but that need to be brought to a larger scale. These technologies are not merely experimental concepts, but to achieve a significant impact across the entire fleet it is necessary to increase the availability of the solutions, develop infrastructure and supply chains, make projects replicable, consolidate the business cases, and extend the application to compatible segments.</a:t>
            </a:r>
          </a:p>
          <a:p>
            <a:pPr lvl="0" rtl="0"/>
            <a:r>
              <a:rPr lang="en-GB" dirty="0"/>
              <a:t>DESIGN FOR</a:t>
            </a:r>
            <a:br>
              <a:rPr lang="en-GB" dirty="0"/>
            </a:br>
            <a:r>
              <a:rPr lang="en-GB" dirty="0"/>
              <a:t>This tier includes technologies with considerable decarbonisation potential, but for which widespread adoption still requires progress. The aspects to be developed include: sustainable production at adequate scale, availability in ports, bunkering, onboard storage, safety requirements, ship integration, regulation, crew training, and economic sustainability.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the fleet transition is not waiting for a single perfect technology. It is already visible in orderbook choices, retrofit strategies and hybrid applications. The pace will depend on synchronising regulation, energy availability, infrastructure, finance, and skills. This sets the scene for the next discussion on pathways to 2030 and 2050.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The transition is already under way. The strategic challenge no longer consists in identifying a single perfect technology, but in coordinating fleet renewal, retrofit measures, energy supply, infrastructure, regulation, and skills. This represents the starting point for the next discussion on realistic pathways towards the 2030 and 2050 targets.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NO LOGO">
    <p:bg>
      <p:bgPr>
        <a:solidFill>
          <a:srgbClr val="F7FA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00AFA3"/>
          </a:solidFill>
          <a:ln w="12700">
            <a:solidFill>
              <a:srgbClr val="00AFA3"/>
            </a:solidFill>
            <a:prstDash val="solid"/>
          </a:ln>
        </p:spPr>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ASTER">
    <p:bg>
      <p:bgPr>
        <a:solidFill>
          <a:srgbClr val="F7FA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00AFA3"/>
          </a:solidFill>
          <a:ln w="12700">
            <a:solidFill>
              <a:srgbClr val="00AFA3"/>
            </a:solidFill>
            <a:prstDash val="solid"/>
          </a:ln>
        </p:spPr>
      </p:sp>
      <p:pic>
        <p:nvPicPr>
          <p:cNvPr id="4" name="RINA logo"/>
          <p:cNvPicPr>
            <a:picLocks noChangeAspect="1"/>
          </p:cNvPicPr>
          <p:nvPr/>
        </p:nvPicPr>
        <p:blipFill>
          <a:blip r:embed="rId2"/>
          <a:stretch>
            <a:fillRect/>
          </a:stretch>
        </p:blipFill>
        <p:spPr>
          <a:xfrm>
            <a:off x="11003280" y="256032"/>
            <a:ext cx="914400" cy="457200"/>
          </a:xfrm>
          <a:prstGeom prst="rect">
            <a:avLst/>
          </a:prstGeom>
        </p:spPr>
      </p:pic>
      <p:sp>
        <p:nvSpPr>
          <p:cNvPr id="25" name="Slide Number Placeholder 0"/>
          <p:cNvSpPr>
            <a:spLocks noGrp="1"/>
          </p:cNvSpPr>
          <p:nvPr>
            <p:ph type="sldNum" sz="quarter" idx="4294967295"/>
          </p:nvPr>
        </p:nvSpPr>
        <p:spPr>
          <a:xfrm>
            <a:off x="11722608" y="609000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a:t>
            </a:fld>
            <a:endParaRPr lang="en-US"/>
          </a:p>
        </p:txBody>
      </p:sp>
      <p:sp>
        <p:nvSpPr>
          <p:cNvPr id="940" name="Purple Bar"/>
          <p:cNvSpPr/>
          <p:nvPr/>
        </p:nvSpPr>
        <p:spPr>
          <a:xfrm>
            <a:off x="0" y="6438000"/>
            <a:ext cx="12192000" cy="420000"/>
          </a:xfrm>
          <a:prstGeom prst="rect">
            <a:avLst/>
          </a:prstGeom>
          <a:solidFill>
            <a:srgbClr val="3B1642"/>
          </a:solidFill>
          <a:ln>
            <a:noFill/>
          </a:ln>
        </p:spPr>
      </p:sp>
      <p:pic>
        <p:nvPicPr>
          <p:cNvPr id="930" name="TRUSTEE logo"/>
          <p:cNvPicPr>
            <a:picLocks noChangeAspect="1"/>
          </p:cNvPicPr>
          <p:nvPr/>
        </p:nvPicPr>
        <p:blipFill>
          <a:blip r:embed="rId3"/>
          <a:stretch>
            <a:fillRect/>
          </a:stretch>
        </p:blipFill>
        <p:spPr>
          <a:xfrm>
            <a:off x="502920" y="6560500"/>
            <a:ext cx="1188720" cy="175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99" r:id="rId2"/>
    <p:sldLayoutId id="2147483650"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www.linkedin.com/company/trustee-project" TargetMode="External"/><Relationship Id="rId11" Type="http://schemas.openxmlformats.org/officeDocument/2006/relationships/image" Target="../media/image14.jpg"/><Relationship Id="rId5" Type="http://schemas.openxmlformats.org/officeDocument/2006/relationships/hyperlink" Target="http://www.trusteeproject.eu/" TargetMode="External"/><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3B4C"/>
        </a:solidFill>
        <a:effectLst/>
      </p:bgPr>
    </p:bg>
    <p:spTree>
      <p:nvGrpSpPr>
        <p:cNvPr id="1" name=""/>
        <p:cNvGrpSpPr/>
        <p:nvPr/>
      </p:nvGrpSpPr>
      <p:grpSpPr>
        <a:xfrm>
          <a:off x="0" y="0"/>
          <a:ext cx="1" cy="1"/>
          <a:chOff x="0" y="0"/>
          <a:chExt cx="1" cy="1"/>
        </a:xfrm>
      </p:grpSpPr>
      <p:sp>
        <p:nvSpPr>
          <p:cNvPr id="4" name="Shape 1"/>
          <p:cNvSpPr/>
          <p:nvPr/>
        </p:nvSpPr>
        <p:spPr>
          <a:xfrm>
            <a:off x="594360" y="530352"/>
            <a:ext cx="118872" cy="4800600"/>
          </a:xfrm>
          <a:prstGeom prst="rect">
            <a:avLst/>
          </a:prstGeom>
          <a:solidFill>
            <a:srgbClr val="00AFA3"/>
          </a:solidFill>
          <a:ln w="12700">
            <a:solidFill>
              <a:srgbClr val="00AFA3"/>
            </a:solidFill>
            <a:prstDash val="solid"/>
          </a:ln>
        </p:spPr>
        <p:txBody>
          <a:bodyPr/>
          <a:lstStyle/>
          <a:p>
            <a:endParaRPr lang="en-DE"/>
          </a:p>
        </p:txBody>
      </p:sp>
      <p:sp>
        <p:nvSpPr>
          <p:cNvPr id="5" name="Text 2"/>
          <p:cNvSpPr/>
          <p:nvPr/>
        </p:nvSpPr>
        <p:spPr>
          <a:xfrm>
            <a:off x="941832" y="932688"/>
            <a:ext cx="5029200" cy="256032"/>
          </a:xfrm>
          <a:prstGeom prst="rect">
            <a:avLst/>
          </a:prstGeom>
          <a:noFill/>
          <a:ln/>
        </p:spPr>
        <p:txBody>
          <a:bodyPr wrap="square" lIns="0" tIns="0" rIns="0" bIns="0" rtlCol="0" anchor="ctr"/>
          <a:lstStyle/>
          <a:p>
            <a:pPr marL="0" indent="0">
              <a:buNone/>
            </a:pPr>
            <a:r>
              <a:rPr lang="en-US" sz="1500" b="1" kern="0" spc="200" dirty="0">
                <a:solidFill>
                  <a:srgbClr val="A6E3D8"/>
                </a:solidFill>
              </a:rPr>
              <a:t>SETTING THE SCENE</a:t>
            </a:r>
            <a:endParaRPr lang="en-US" sz="1500" dirty="0"/>
          </a:p>
        </p:txBody>
      </p:sp>
      <p:sp>
        <p:nvSpPr>
          <p:cNvPr id="6" name="Text 3"/>
          <p:cNvSpPr/>
          <p:nvPr/>
        </p:nvSpPr>
        <p:spPr>
          <a:xfrm>
            <a:off x="914400" y="1417320"/>
            <a:ext cx="6949440" cy="2176272"/>
          </a:xfrm>
          <a:prstGeom prst="rect">
            <a:avLst/>
          </a:prstGeom>
          <a:noFill/>
          <a:ln/>
        </p:spPr>
        <p:txBody>
          <a:bodyPr wrap="square" lIns="0" tIns="0" rIns="0" bIns="0" rtlCol="0" anchor="ctr"/>
          <a:lstStyle/>
          <a:p>
            <a:pPr marL="0" indent="0">
              <a:buNone/>
            </a:pPr>
            <a:r>
              <a:rPr lang="en-US" sz="3700" b="1" dirty="0">
                <a:solidFill>
                  <a:srgbClr val="FFFFFF"/>
                </a:solidFill>
                <a:latin typeface="Aptos Display" pitchFamily="34" charset="0"/>
                <a:ea typeface="Aptos Display" pitchFamily="34" charset="-122"/>
                <a:cs typeface="Aptos Display" pitchFamily="34" charset="-120"/>
              </a:rPr>
              <a:t>Fleet Transformation</a:t>
            </a:r>
            <a:endParaRPr lang="en-US" sz="3700" dirty="0"/>
          </a:p>
          <a:p>
            <a:pPr marL="0" indent="0">
              <a:buNone/>
            </a:pPr>
            <a:r>
              <a:rPr lang="en-US" sz="3700" b="1" dirty="0">
                <a:solidFill>
                  <a:srgbClr val="FFFFFF"/>
                </a:solidFill>
                <a:latin typeface="Aptos Display" pitchFamily="34" charset="0"/>
                <a:ea typeface="Aptos Display" pitchFamily="34" charset="-122"/>
                <a:cs typeface="Aptos Display" pitchFamily="34" charset="-120"/>
              </a:rPr>
              <a:t>and Key Trends</a:t>
            </a:r>
            <a:endParaRPr lang="en-US" sz="3700" dirty="0"/>
          </a:p>
          <a:p>
            <a:pPr marL="0" indent="0">
              <a:buNone/>
            </a:pPr>
            <a:r>
              <a:rPr lang="en-US" sz="3700" b="1" dirty="0">
                <a:solidFill>
                  <a:srgbClr val="FFFFFF"/>
                </a:solidFill>
                <a:latin typeface="Aptos Display" pitchFamily="34" charset="0"/>
                <a:ea typeface="Aptos Display" pitchFamily="34" charset="-122"/>
                <a:cs typeface="Aptos Display" pitchFamily="34" charset="-120"/>
              </a:rPr>
              <a:t>towards ZEWT</a:t>
            </a:r>
            <a:endParaRPr lang="en-US" sz="3700" dirty="0"/>
          </a:p>
        </p:txBody>
      </p:sp>
      <p:sp>
        <p:nvSpPr>
          <p:cNvPr id="7" name="Text 4"/>
          <p:cNvSpPr/>
          <p:nvPr/>
        </p:nvSpPr>
        <p:spPr>
          <a:xfrm>
            <a:off x="941832" y="4005072"/>
            <a:ext cx="5303520" cy="274320"/>
          </a:xfrm>
          <a:prstGeom prst="rect">
            <a:avLst/>
          </a:prstGeom>
          <a:noFill/>
          <a:ln/>
        </p:spPr>
        <p:txBody>
          <a:bodyPr wrap="square" lIns="0" tIns="0" rIns="0" bIns="0" rtlCol="0" anchor="ctr"/>
          <a:lstStyle/>
          <a:p>
            <a:pPr marL="0" indent="0">
              <a:buNone/>
            </a:pPr>
            <a:r>
              <a:rPr lang="en-US" sz="1600" dirty="0">
                <a:solidFill>
                  <a:srgbClr val="FFFFFF"/>
                </a:solidFill>
              </a:rPr>
              <a:t>TRUSTEE webinar | 16 September 2026</a:t>
            </a:r>
            <a:endParaRPr lang="en-US" sz="1600" dirty="0"/>
          </a:p>
        </p:txBody>
      </p:sp>
      <p:sp>
        <p:nvSpPr>
          <p:cNvPr id="8" name="Text 5"/>
          <p:cNvSpPr/>
          <p:nvPr/>
        </p:nvSpPr>
        <p:spPr>
          <a:xfrm>
            <a:off x="941832" y="4407408"/>
            <a:ext cx="5303520" cy="274320"/>
          </a:xfrm>
          <a:prstGeom prst="rect">
            <a:avLst/>
          </a:prstGeom>
          <a:noFill/>
          <a:ln/>
        </p:spPr>
        <p:txBody>
          <a:bodyPr wrap="square" lIns="0" tIns="0" rIns="0" bIns="0" rtlCol="0" anchor="ctr"/>
          <a:lstStyle/>
          <a:p>
            <a:pPr marL="0" indent="0">
              <a:buNone/>
            </a:pPr>
            <a:r>
              <a:rPr lang="en-US" sz="1500" b="1" dirty="0">
                <a:solidFill>
                  <a:srgbClr val="FFFFFF"/>
                </a:solidFill>
              </a:rPr>
              <a:t>Patrizio Di Francesco | RINA</a:t>
            </a:r>
            <a:endParaRPr lang="en-US" sz="1500" dirty="0"/>
          </a:p>
        </p:txBody>
      </p:sp>
      <p:pic>
        <p:nvPicPr>
          <p:cNvPr id="921" name="TRUSTEE Logo"/>
          <p:cNvPicPr>
            <a:picLocks noChangeAspect="1"/>
          </p:cNvPicPr>
          <p:nvPr/>
        </p:nvPicPr>
        <p:blipFill>
          <a:blip r:embed="rId3"/>
          <a:stretch>
            <a:fillRect/>
          </a:stretch>
        </p:blipFill>
        <p:spPr>
          <a:xfrm>
            <a:off x="7927144" y="676656"/>
            <a:ext cx="3988191" cy="768096"/>
          </a:xfrm>
          <a:prstGeom prst="rect">
            <a:avLst/>
          </a:prstGeom>
        </p:spPr>
      </p:pic>
      <p:pic>
        <p:nvPicPr>
          <p:cNvPr id="10" name="Picture 9">
            <a:extLst>
              <a:ext uri="{FF2B5EF4-FFF2-40B4-BE49-F238E27FC236}">
                <a16:creationId xmlns:a16="http://schemas.microsoft.com/office/drawing/2014/main" id="{1F4BA40E-CA09-E2D4-D7EC-4A0426262230}"/>
              </a:ext>
            </a:extLst>
          </p:cNvPr>
          <p:cNvPicPr>
            <a:picLocks noChangeAspect="1"/>
          </p:cNvPicPr>
          <p:nvPr/>
        </p:nvPicPr>
        <p:blipFill>
          <a:blip r:embed="rId4"/>
          <a:stretch>
            <a:fillRect/>
          </a:stretch>
        </p:blipFill>
        <p:spPr>
          <a:xfrm>
            <a:off x="8619115" y="1735493"/>
            <a:ext cx="1934331" cy="14848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66928" y="384048"/>
            <a:ext cx="10972800" cy="475488"/>
          </a:xfrm>
          <a:prstGeom prst="rect">
            <a:avLst/>
          </a:prstGeom>
          <a:noFill/>
          <a:ln/>
        </p:spPr>
        <p:txBody>
          <a:bodyPr wrap="square" lIns="0" tIns="0" rIns="0" bIns="0" rtlCol="0" anchor="ctr"/>
          <a:lstStyle/>
          <a:p>
            <a:pPr marL="0" indent="0">
              <a:buNone/>
            </a:pPr>
            <a:r>
              <a:rPr lang="en-US" sz="2800" b="1" dirty="0">
                <a:solidFill>
                  <a:srgbClr val="073B4C"/>
                </a:solidFill>
                <a:latin typeface="Aptos Display" pitchFamily="34" charset="0"/>
                <a:ea typeface="Aptos Display" pitchFamily="34" charset="-122"/>
                <a:cs typeface="Aptos Display" pitchFamily="34" charset="-120"/>
              </a:rPr>
              <a:t>ZEWT is a fleet-and-ecosystem transformation</a:t>
            </a:r>
            <a:endParaRPr lang="en-US" sz="2800" dirty="0"/>
          </a:p>
        </p:txBody>
      </p:sp>
      <p:sp>
        <p:nvSpPr>
          <p:cNvPr id="3" name="Text 1"/>
          <p:cNvSpPr/>
          <p:nvPr/>
        </p:nvSpPr>
        <p:spPr>
          <a:xfrm>
            <a:off x="585216" y="896112"/>
            <a:ext cx="10698480" cy="292608"/>
          </a:xfrm>
          <a:prstGeom prst="rect">
            <a:avLst/>
          </a:prstGeom>
          <a:noFill/>
          <a:ln/>
        </p:spPr>
        <p:txBody>
          <a:bodyPr wrap="square" lIns="0" tIns="0" rIns="0" bIns="0" rtlCol="0" anchor="ctr"/>
          <a:lstStyle/>
          <a:p>
            <a:pPr marL="0" indent="0">
              <a:buNone/>
            </a:pPr>
            <a:r>
              <a:rPr lang="en-US" sz="1300" dirty="0">
                <a:solidFill>
                  <a:srgbClr val="66777A"/>
                </a:solidFill>
              </a:rPr>
              <a:t>The shift is broader than replacing one fuel with another.</a:t>
            </a:r>
            <a:endParaRPr lang="en-US" sz="1300" dirty="0"/>
          </a:p>
        </p:txBody>
      </p:sp>
      <p:sp>
        <p:nvSpPr>
          <p:cNvPr id="5" name="Shape 2"/>
          <p:cNvSpPr/>
          <p:nvPr/>
        </p:nvSpPr>
        <p:spPr>
          <a:xfrm>
            <a:off x="0" y="1298448"/>
            <a:ext cx="5175504" cy="4553712"/>
          </a:xfrm>
          <a:prstGeom prst="roundRect">
            <a:avLst>
              <a:gd name="adj" fmla="val 1004"/>
            </a:avLst>
          </a:prstGeom>
          <a:solidFill>
            <a:srgbClr val="FFFFFF"/>
          </a:solidFill>
          <a:ln w="12700">
            <a:solidFill>
              <a:srgbClr val="D4E6E4"/>
            </a:solidFill>
            <a:prstDash val="solid"/>
          </a:ln>
        </p:spPr>
        <p:txBody>
          <a:bodyPr/>
          <a:lstStyle/>
          <a:p>
            <a:endParaRPr lang="en-DE"/>
          </a:p>
        </p:txBody>
      </p:sp>
      <p:sp>
        <p:nvSpPr>
          <p:cNvPr id="6" name="Shape 3"/>
          <p:cNvSpPr/>
          <p:nvPr/>
        </p:nvSpPr>
        <p:spPr>
          <a:xfrm>
            <a:off x="612648" y="1572768"/>
            <a:ext cx="438912" cy="438912"/>
          </a:xfrm>
          <a:prstGeom prst="ellipse">
            <a:avLst/>
          </a:prstGeom>
          <a:solidFill>
            <a:srgbClr val="00AFA3"/>
          </a:solidFill>
          <a:ln w="12700">
            <a:solidFill>
              <a:srgbClr val="FFFFFF"/>
            </a:solidFill>
            <a:prstDash val="solid"/>
          </a:ln>
        </p:spPr>
        <p:txBody>
          <a:bodyPr/>
          <a:lstStyle/>
          <a:p>
            <a:endParaRPr lang="en-DE"/>
          </a:p>
        </p:txBody>
      </p:sp>
      <p:sp>
        <p:nvSpPr>
          <p:cNvPr id="7" name="Text 4"/>
          <p:cNvSpPr/>
          <p:nvPr/>
        </p:nvSpPr>
        <p:spPr>
          <a:xfrm>
            <a:off x="612648" y="1673352"/>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rPr>
              <a:t>1</a:t>
            </a:r>
            <a:endParaRPr lang="en-US" sz="1100" dirty="0"/>
          </a:p>
        </p:txBody>
      </p:sp>
      <p:sp>
        <p:nvSpPr>
          <p:cNvPr id="8" name="Text 5"/>
          <p:cNvSpPr/>
          <p:nvPr/>
        </p:nvSpPr>
        <p:spPr>
          <a:xfrm>
            <a:off x="1234440" y="1563624"/>
            <a:ext cx="1170432" cy="201168"/>
          </a:xfrm>
          <a:prstGeom prst="rect">
            <a:avLst/>
          </a:prstGeom>
          <a:noFill/>
          <a:ln/>
        </p:spPr>
        <p:txBody>
          <a:bodyPr wrap="square" lIns="0" tIns="0" rIns="0" bIns="0" rtlCol="0" anchor="ctr"/>
          <a:lstStyle/>
          <a:p>
            <a:pPr marL="0" indent="0">
              <a:buNone/>
            </a:pPr>
            <a:r>
              <a:rPr lang="en-US" sz="1300" b="1" dirty="0">
                <a:solidFill>
                  <a:srgbClr val="073B4C"/>
                </a:solidFill>
              </a:rPr>
              <a:t>FLEET</a:t>
            </a:r>
            <a:endParaRPr lang="en-US" sz="1300" dirty="0"/>
          </a:p>
        </p:txBody>
      </p:sp>
      <p:sp>
        <p:nvSpPr>
          <p:cNvPr id="9" name="Text 6"/>
          <p:cNvSpPr/>
          <p:nvPr/>
        </p:nvSpPr>
        <p:spPr>
          <a:xfrm>
            <a:off x="2587752" y="1563624"/>
            <a:ext cx="2542032" cy="384048"/>
          </a:xfrm>
          <a:prstGeom prst="rect">
            <a:avLst/>
          </a:prstGeom>
          <a:noFill/>
          <a:ln/>
        </p:spPr>
        <p:txBody>
          <a:bodyPr wrap="square" lIns="0" tIns="0" rIns="0" bIns="0" rtlCol="0" anchor="ctr"/>
          <a:lstStyle/>
          <a:p>
            <a:pPr marL="0" indent="0">
              <a:buNone/>
            </a:pPr>
            <a:r>
              <a:rPr lang="en-US" sz="1200" dirty="0">
                <a:solidFill>
                  <a:srgbClr val="334B50"/>
                </a:solidFill>
              </a:rPr>
              <a:t>Newbuild specifications + retrofit decisions</a:t>
            </a:r>
            <a:endParaRPr lang="en-US" sz="1200" dirty="0"/>
          </a:p>
        </p:txBody>
      </p:sp>
      <p:sp>
        <p:nvSpPr>
          <p:cNvPr id="10" name="Shape 7"/>
          <p:cNvSpPr/>
          <p:nvPr/>
        </p:nvSpPr>
        <p:spPr>
          <a:xfrm>
            <a:off x="612648" y="2386584"/>
            <a:ext cx="438912" cy="438912"/>
          </a:xfrm>
          <a:prstGeom prst="ellipse">
            <a:avLst/>
          </a:prstGeom>
          <a:solidFill>
            <a:srgbClr val="4CB6D6"/>
          </a:solidFill>
          <a:ln w="12700">
            <a:solidFill>
              <a:srgbClr val="FFFFFF"/>
            </a:solidFill>
            <a:prstDash val="solid"/>
          </a:ln>
        </p:spPr>
        <p:txBody>
          <a:bodyPr/>
          <a:lstStyle/>
          <a:p>
            <a:endParaRPr lang="en-DE"/>
          </a:p>
        </p:txBody>
      </p:sp>
      <p:sp>
        <p:nvSpPr>
          <p:cNvPr id="11" name="Text 8"/>
          <p:cNvSpPr/>
          <p:nvPr/>
        </p:nvSpPr>
        <p:spPr>
          <a:xfrm>
            <a:off x="612648" y="2487168"/>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rPr>
              <a:t>2</a:t>
            </a:r>
            <a:endParaRPr lang="en-US" sz="1100" dirty="0"/>
          </a:p>
        </p:txBody>
      </p:sp>
      <p:sp>
        <p:nvSpPr>
          <p:cNvPr id="12" name="Text 9"/>
          <p:cNvSpPr/>
          <p:nvPr/>
        </p:nvSpPr>
        <p:spPr>
          <a:xfrm>
            <a:off x="1234440" y="2377440"/>
            <a:ext cx="1170432" cy="201168"/>
          </a:xfrm>
          <a:prstGeom prst="rect">
            <a:avLst/>
          </a:prstGeom>
          <a:noFill/>
          <a:ln/>
        </p:spPr>
        <p:txBody>
          <a:bodyPr wrap="square" lIns="0" tIns="0" rIns="0" bIns="0" rtlCol="0" anchor="ctr"/>
          <a:lstStyle/>
          <a:p>
            <a:pPr marL="0" indent="0">
              <a:buNone/>
            </a:pPr>
            <a:r>
              <a:rPr lang="en-US" sz="1300" b="1" dirty="0">
                <a:solidFill>
                  <a:srgbClr val="073B4C"/>
                </a:solidFill>
              </a:rPr>
              <a:t>ENERGY</a:t>
            </a:r>
            <a:endParaRPr lang="en-US" sz="1300" dirty="0"/>
          </a:p>
        </p:txBody>
      </p:sp>
      <p:sp>
        <p:nvSpPr>
          <p:cNvPr id="13" name="Text 10"/>
          <p:cNvSpPr/>
          <p:nvPr/>
        </p:nvSpPr>
        <p:spPr>
          <a:xfrm>
            <a:off x="2587752" y="2377440"/>
            <a:ext cx="2542032" cy="384048"/>
          </a:xfrm>
          <a:prstGeom prst="rect">
            <a:avLst/>
          </a:prstGeom>
          <a:noFill/>
          <a:ln/>
        </p:spPr>
        <p:txBody>
          <a:bodyPr wrap="square" lIns="0" tIns="0" rIns="0" bIns="0" rtlCol="0" anchor="ctr"/>
          <a:lstStyle/>
          <a:p>
            <a:pPr marL="0" indent="0">
              <a:buNone/>
            </a:pPr>
            <a:r>
              <a:rPr lang="en-US" sz="1200" dirty="0">
                <a:solidFill>
                  <a:srgbClr val="334B50"/>
                </a:solidFill>
              </a:rPr>
              <a:t>Fuels, converters, storage + efficiency</a:t>
            </a:r>
            <a:endParaRPr lang="en-US" sz="1200" dirty="0"/>
          </a:p>
        </p:txBody>
      </p:sp>
      <p:sp>
        <p:nvSpPr>
          <p:cNvPr id="14" name="Shape 11"/>
          <p:cNvSpPr/>
          <p:nvPr/>
        </p:nvSpPr>
        <p:spPr>
          <a:xfrm>
            <a:off x="612648" y="3200400"/>
            <a:ext cx="438912" cy="438912"/>
          </a:xfrm>
          <a:prstGeom prst="ellipse">
            <a:avLst/>
          </a:prstGeom>
          <a:solidFill>
            <a:srgbClr val="72C47D"/>
          </a:solidFill>
          <a:ln w="12700">
            <a:solidFill>
              <a:srgbClr val="FFFFFF"/>
            </a:solidFill>
            <a:prstDash val="solid"/>
          </a:ln>
        </p:spPr>
        <p:txBody>
          <a:bodyPr/>
          <a:lstStyle/>
          <a:p>
            <a:endParaRPr lang="en-DE"/>
          </a:p>
        </p:txBody>
      </p:sp>
      <p:sp>
        <p:nvSpPr>
          <p:cNvPr id="15" name="Text 12"/>
          <p:cNvSpPr/>
          <p:nvPr/>
        </p:nvSpPr>
        <p:spPr>
          <a:xfrm>
            <a:off x="612648" y="3300984"/>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rPr>
              <a:t>3</a:t>
            </a:r>
            <a:endParaRPr lang="en-US" sz="1100" dirty="0"/>
          </a:p>
        </p:txBody>
      </p:sp>
      <p:sp>
        <p:nvSpPr>
          <p:cNvPr id="16" name="Text 13"/>
          <p:cNvSpPr/>
          <p:nvPr/>
        </p:nvSpPr>
        <p:spPr>
          <a:xfrm>
            <a:off x="1234440" y="3191256"/>
            <a:ext cx="1170432" cy="201168"/>
          </a:xfrm>
          <a:prstGeom prst="rect">
            <a:avLst/>
          </a:prstGeom>
          <a:noFill/>
          <a:ln/>
        </p:spPr>
        <p:txBody>
          <a:bodyPr wrap="square" lIns="0" tIns="0" rIns="0" bIns="0" rtlCol="0" anchor="ctr"/>
          <a:lstStyle/>
          <a:p>
            <a:pPr marL="0" indent="0">
              <a:buNone/>
            </a:pPr>
            <a:r>
              <a:rPr lang="en-US" sz="1300" b="1" dirty="0">
                <a:solidFill>
                  <a:srgbClr val="073B4C"/>
                </a:solidFill>
              </a:rPr>
              <a:t>PORTS</a:t>
            </a:r>
            <a:endParaRPr lang="en-US" sz="1300" dirty="0"/>
          </a:p>
        </p:txBody>
      </p:sp>
      <p:sp>
        <p:nvSpPr>
          <p:cNvPr id="17" name="Text 14"/>
          <p:cNvSpPr/>
          <p:nvPr/>
        </p:nvSpPr>
        <p:spPr>
          <a:xfrm>
            <a:off x="2587752" y="3191256"/>
            <a:ext cx="2542032" cy="384048"/>
          </a:xfrm>
          <a:prstGeom prst="rect">
            <a:avLst/>
          </a:prstGeom>
          <a:noFill/>
          <a:ln/>
        </p:spPr>
        <p:txBody>
          <a:bodyPr wrap="square" lIns="0" tIns="0" rIns="0" bIns="0" rtlCol="0" anchor="ctr"/>
          <a:lstStyle/>
          <a:p>
            <a:pPr marL="0" indent="0">
              <a:buNone/>
            </a:pPr>
            <a:r>
              <a:rPr lang="en-US" sz="1200" dirty="0">
                <a:solidFill>
                  <a:srgbClr val="334B50"/>
                </a:solidFill>
              </a:rPr>
              <a:t>Bunkering, shore power + supply chains</a:t>
            </a:r>
            <a:endParaRPr lang="en-US" sz="1200" dirty="0"/>
          </a:p>
        </p:txBody>
      </p:sp>
      <p:sp>
        <p:nvSpPr>
          <p:cNvPr id="18" name="Shape 15"/>
          <p:cNvSpPr/>
          <p:nvPr/>
        </p:nvSpPr>
        <p:spPr>
          <a:xfrm>
            <a:off x="612648" y="4014216"/>
            <a:ext cx="438912" cy="438912"/>
          </a:xfrm>
          <a:prstGeom prst="ellipse">
            <a:avLst/>
          </a:prstGeom>
          <a:solidFill>
            <a:srgbClr val="F2B84B"/>
          </a:solidFill>
          <a:ln w="12700">
            <a:solidFill>
              <a:srgbClr val="FFFFFF"/>
            </a:solidFill>
            <a:prstDash val="solid"/>
          </a:ln>
        </p:spPr>
        <p:txBody>
          <a:bodyPr/>
          <a:lstStyle/>
          <a:p>
            <a:endParaRPr lang="en-DE"/>
          </a:p>
        </p:txBody>
      </p:sp>
      <p:sp>
        <p:nvSpPr>
          <p:cNvPr id="19" name="Text 16"/>
          <p:cNvSpPr/>
          <p:nvPr/>
        </p:nvSpPr>
        <p:spPr>
          <a:xfrm>
            <a:off x="612648" y="4114800"/>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rPr>
              <a:t>4</a:t>
            </a:r>
            <a:endParaRPr lang="en-US" sz="1100" dirty="0"/>
          </a:p>
        </p:txBody>
      </p:sp>
      <p:sp>
        <p:nvSpPr>
          <p:cNvPr id="20" name="Text 17"/>
          <p:cNvSpPr/>
          <p:nvPr/>
        </p:nvSpPr>
        <p:spPr>
          <a:xfrm>
            <a:off x="1234440" y="4005072"/>
            <a:ext cx="1170432" cy="201168"/>
          </a:xfrm>
          <a:prstGeom prst="rect">
            <a:avLst/>
          </a:prstGeom>
          <a:noFill/>
          <a:ln/>
        </p:spPr>
        <p:txBody>
          <a:bodyPr wrap="square" lIns="0" tIns="0" rIns="0" bIns="0" rtlCol="0" anchor="ctr"/>
          <a:lstStyle/>
          <a:p>
            <a:pPr marL="0" indent="0">
              <a:buNone/>
            </a:pPr>
            <a:r>
              <a:rPr lang="en-US" sz="1300" b="1" dirty="0">
                <a:solidFill>
                  <a:srgbClr val="073B4C"/>
                </a:solidFill>
              </a:rPr>
              <a:t>OPERATIONS</a:t>
            </a:r>
            <a:endParaRPr lang="en-US" sz="1300" dirty="0"/>
          </a:p>
        </p:txBody>
      </p:sp>
      <p:sp>
        <p:nvSpPr>
          <p:cNvPr id="21" name="Text 18"/>
          <p:cNvSpPr/>
          <p:nvPr/>
        </p:nvSpPr>
        <p:spPr>
          <a:xfrm>
            <a:off x="2587752" y="4005072"/>
            <a:ext cx="2542032" cy="384048"/>
          </a:xfrm>
          <a:prstGeom prst="rect">
            <a:avLst/>
          </a:prstGeom>
          <a:noFill/>
          <a:ln/>
        </p:spPr>
        <p:txBody>
          <a:bodyPr wrap="square" lIns="0" tIns="0" rIns="0" bIns="0" rtlCol="0" anchor="ctr"/>
          <a:lstStyle/>
          <a:p>
            <a:pPr marL="0" indent="0">
              <a:buNone/>
            </a:pPr>
            <a:r>
              <a:rPr lang="en-US" sz="1200" dirty="0">
                <a:solidFill>
                  <a:srgbClr val="334B50"/>
                </a:solidFill>
              </a:rPr>
              <a:t>Routing, energy management + digital services</a:t>
            </a:r>
            <a:endParaRPr lang="en-US" sz="1200" dirty="0"/>
          </a:p>
        </p:txBody>
      </p:sp>
      <p:sp>
        <p:nvSpPr>
          <p:cNvPr id="22" name="Shape 19"/>
          <p:cNvSpPr/>
          <p:nvPr/>
        </p:nvSpPr>
        <p:spPr>
          <a:xfrm>
            <a:off x="612648" y="4828032"/>
            <a:ext cx="438912" cy="438912"/>
          </a:xfrm>
          <a:prstGeom prst="ellipse">
            <a:avLst/>
          </a:prstGeom>
          <a:solidFill>
            <a:srgbClr val="073B4C"/>
          </a:solidFill>
          <a:ln w="12700">
            <a:solidFill>
              <a:srgbClr val="FFFFFF"/>
            </a:solidFill>
            <a:prstDash val="solid"/>
          </a:ln>
        </p:spPr>
        <p:txBody>
          <a:bodyPr/>
          <a:lstStyle/>
          <a:p>
            <a:endParaRPr lang="en-DE"/>
          </a:p>
        </p:txBody>
      </p:sp>
      <p:sp>
        <p:nvSpPr>
          <p:cNvPr id="23" name="Text 20"/>
          <p:cNvSpPr/>
          <p:nvPr/>
        </p:nvSpPr>
        <p:spPr>
          <a:xfrm>
            <a:off x="612648" y="4928616"/>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rPr>
              <a:t>5</a:t>
            </a:r>
            <a:endParaRPr lang="en-US" sz="1100" dirty="0"/>
          </a:p>
        </p:txBody>
      </p:sp>
      <p:sp>
        <p:nvSpPr>
          <p:cNvPr id="24" name="Text 21"/>
          <p:cNvSpPr/>
          <p:nvPr/>
        </p:nvSpPr>
        <p:spPr>
          <a:xfrm>
            <a:off x="1234440" y="4818888"/>
            <a:ext cx="1170432" cy="201168"/>
          </a:xfrm>
          <a:prstGeom prst="rect">
            <a:avLst/>
          </a:prstGeom>
          <a:noFill/>
          <a:ln/>
        </p:spPr>
        <p:txBody>
          <a:bodyPr wrap="square" lIns="0" tIns="0" rIns="0" bIns="0" rtlCol="0" anchor="ctr"/>
          <a:lstStyle/>
          <a:p>
            <a:pPr marL="0" indent="0">
              <a:buNone/>
            </a:pPr>
            <a:r>
              <a:rPr lang="en-US" sz="1300" b="1" dirty="0">
                <a:solidFill>
                  <a:srgbClr val="073B4C"/>
                </a:solidFill>
              </a:rPr>
              <a:t>PEOPLE &amp; RULES</a:t>
            </a:r>
            <a:endParaRPr lang="en-US" sz="1300" dirty="0"/>
          </a:p>
        </p:txBody>
      </p:sp>
      <p:sp>
        <p:nvSpPr>
          <p:cNvPr id="25" name="Text 22"/>
          <p:cNvSpPr/>
          <p:nvPr/>
        </p:nvSpPr>
        <p:spPr>
          <a:xfrm>
            <a:off x="2587752" y="4818888"/>
            <a:ext cx="2542032" cy="384048"/>
          </a:xfrm>
          <a:prstGeom prst="rect">
            <a:avLst/>
          </a:prstGeom>
          <a:noFill/>
          <a:ln/>
        </p:spPr>
        <p:txBody>
          <a:bodyPr wrap="square" lIns="0" tIns="0" rIns="0" bIns="0" rtlCol="0" anchor="ctr"/>
          <a:lstStyle/>
          <a:p>
            <a:pPr marL="0" indent="0">
              <a:buNone/>
            </a:pPr>
            <a:r>
              <a:rPr lang="en-US" sz="1200" dirty="0">
                <a:solidFill>
                  <a:srgbClr val="334B50"/>
                </a:solidFill>
              </a:rPr>
              <a:t>Safety, skills, acceptance + regulation</a:t>
            </a:r>
            <a:endParaRPr lang="en-US" sz="1200" dirty="0"/>
          </a:p>
        </p:txBody>
      </p:sp>
      <p:sp>
        <p:nvSpPr>
          <p:cNvPr id="26" name="Slide Number Placeholder 0"/>
          <p:cNvSpPr>
            <a:spLocks noGrp="1"/>
          </p:cNvSpPr>
          <p:nvPr>
            <p:ph type="sldNum" sz="quarter" idx="4294967295"/>
          </p:nvPr>
        </p:nvSpPr>
        <p:spPr>
          <a:xfrm>
            <a:off x="11722608" y="609000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2</a:t>
            </a:fld>
            <a:endParaRPr lang="en-US"/>
          </a:p>
        </p:txBody>
      </p:sp>
      <p:pic>
        <p:nvPicPr>
          <p:cNvPr id="28" name="Picture 27" descr="A aerial view of a city&#10;&#10;Description automatically generated">
            <a:extLst>
              <a:ext uri="{FF2B5EF4-FFF2-40B4-BE49-F238E27FC236}">
                <a16:creationId xmlns:a16="http://schemas.microsoft.com/office/drawing/2014/main" id="{5F1092A0-19D5-4C26-9E45-D7DA7FFB787F}"/>
              </a:ext>
            </a:extLst>
          </p:cNvPr>
          <p:cNvPicPr>
            <a:picLocks noChangeAspect="1"/>
          </p:cNvPicPr>
          <p:nvPr/>
        </p:nvPicPr>
        <p:blipFill rotWithShape="1">
          <a:blip r:embed="rId3">
            <a:extLst>
              <a:ext uri="{28A0092B-C50C-407E-A947-70E740481C1C}">
                <a14:useLocalDpi xmlns:a14="http://schemas.microsoft.com/office/drawing/2010/main" val="0"/>
              </a:ext>
            </a:extLst>
          </a:blip>
          <a:srcRect l="18474" r="3385"/>
          <a:stretch/>
        </p:blipFill>
        <p:spPr>
          <a:xfrm>
            <a:off x="5358384" y="1453336"/>
            <a:ext cx="6685188" cy="42439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66928" y="384048"/>
            <a:ext cx="10972800" cy="475488"/>
          </a:xfrm>
          <a:prstGeom prst="rect">
            <a:avLst/>
          </a:prstGeom>
          <a:noFill/>
          <a:ln/>
        </p:spPr>
        <p:txBody>
          <a:bodyPr wrap="square" lIns="0" tIns="0" rIns="0" bIns="0" rtlCol="0" anchor="ctr"/>
          <a:lstStyle/>
          <a:p>
            <a:pPr marL="0" indent="0">
              <a:buNone/>
            </a:pPr>
            <a:r>
              <a:rPr lang="en-US" sz="2800" b="1" dirty="0">
                <a:solidFill>
                  <a:srgbClr val="073B4C"/>
                </a:solidFill>
                <a:latin typeface="Aptos Display" pitchFamily="34" charset="0"/>
                <a:ea typeface="Aptos Display" pitchFamily="34" charset="-122"/>
                <a:cs typeface="Aptos Display" pitchFamily="34" charset="-120"/>
              </a:rPr>
              <a:t>The starting point: scale, diversity and long asset lives</a:t>
            </a:r>
            <a:endParaRPr lang="en-US" sz="2800" dirty="0"/>
          </a:p>
        </p:txBody>
      </p:sp>
      <p:sp>
        <p:nvSpPr>
          <p:cNvPr id="3" name="Text 1"/>
          <p:cNvSpPr/>
          <p:nvPr/>
        </p:nvSpPr>
        <p:spPr>
          <a:xfrm>
            <a:off x="585216" y="896112"/>
            <a:ext cx="10698480" cy="292608"/>
          </a:xfrm>
          <a:prstGeom prst="rect">
            <a:avLst/>
          </a:prstGeom>
          <a:noFill/>
          <a:ln/>
        </p:spPr>
        <p:txBody>
          <a:bodyPr wrap="square" lIns="0" tIns="0" rIns="0" bIns="0" rtlCol="0" anchor="ctr"/>
          <a:lstStyle/>
          <a:p>
            <a:pPr marL="0" indent="0">
              <a:buNone/>
            </a:pPr>
            <a:r>
              <a:rPr lang="en-US" sz="1300" dirty="0">
                <a:solidFill>
                  <a:srgbClr val="66777A"/>
                </a:solidFill>
              </a:rPr>
              <a:t>A single pathway cannot fit every vessel segment and operational profile.</a:t>
            </a:r>
            <a:endParaRPr lang="en-US" sz="1300" dirty="0"/>
          </a:p>
        </p:txBody>
      </p:sp>
      <p:sp>
        <p:nvSpPr>
          <p:cNvPr id="4" name="Text 2"/>
          <p:cNvSpPr/>
          <p:nvPr/>
        </p:nvSpPr>
        <p:spPr>
          <a:xfrm>
            <a:off x="685800" y="1325880"/>
            <a:ext cx="2286000" cy="731520"/>
          </a:xfrm>
          <a:prstGeom prst="rect">
            <a:avLst/>
          </a:prstGeom>
          <a:noFill/>
          <a:ln/>
        </p:spPr>
        <p:txBody>
          <a:bodyPr wrap="square" lIns="0" tIns="0" rIns="0" bIns="0" rtlCol="0" anchor="ctr"/>
          <a:lstStyle/>
          <a:p>
            <a:pPr marL="0" indent="0">
              <a:buNone/>
            </a:pPr>
            <a:r>
              <a:rPr lang="en-US" sz="5400" b="1" dirty="0">
                <a:solidFill>
                  <a:srgbClr val="00AFA3"/>
                </a:solidFill>
              </a:rPr>
              <a:t>~20%</a:t>
            </a:r>
            <a:endParaRPr lang="en-US" sz="5400" dirty="0"/>
          </a:p>
        </p:txBody>
      </p:sp>
      <p:sp>
        <p:nvSpPr>
          <p:cNvPr id="5" name="Text 3"/>
          <p:cNvSpPr/>
          <p:nvPr/>
        </p:nvSpPr>
        <p:spPr>
          <a:xfrm>
            <a:off x="758952" y="2331720"/>
            <a:ext cx="3017520" cy="960120"/>
          </a:xfrm>
          <a:prstGeom prst="rect">
            <a:avLst/>
          </a:prstGeom>
          <a:noFill/>
          <a:ln/>
        </p:spPr>
        <p:txBody>
          <a:bodyPr wrap="square" lIns="0" tIns="0" rIns="0" bIns="0" rtlCol="0" anchor="ctr"/>
          <a:lstStyle/>
          <a:p>
            <a:pPr marL="0" indent="0">
              <a:buNone/>
            </a:pPr>
            <a:r>
              <a:rPr lang="en-US" sz="1600" b="1" dirty="0">
                <a:solidFill>
                  <a:srgbClr val="073B4C"/>
                </a:solidFill>
              </a:rPr>
              <a:t>of the global merchant fleet is European-controlled, measured by gross tonnage or vessel numbers.</a:t>
            </a:r>
            <a:endParaRPr lang="en-US" sz="1600" dirty="0"/>
          </a:p>
        </p:txBody>
      </p:sp>
      <p:sp>
        <p:nvSpPr>
          <p:cNvPr id="6" name="Shape 4"/>
          <p:cNvSpPr/>
          <p:nvPr/>
        </p:nvSpPr>
        <p:spPr>
          <a:xfrm>
            <a:off x="4069080" y="1353312"/>
            <a:ext cx="3429000" cy="1572768"/>
          </a:xfrm>
          <a:prstGeom prst="roundRect">
            <a:avLst>
              <a:gd name="adj" fmla="val 3488"/>
            </a:avLst>
          </a:prstGeom>
          <a:solidFill>
            <a:srgbClr val="FFFFFF"/>
          </a:solidFill>
          <a:ln w="12700">
            <a:solidFill>
              <a:srgbClr val="D4E6E4"/>
            </a:solidFill>
            <a:prstDash val="solid"/>
          </a:ln>
          <a:effectLst>
            <a:outerShdw blurRad="12700" dist="6350" dir="2700000" algn="bl" rotWithShape="0">
              <a:srgbClr val="000000">
                <a:alpha val="10000"/>
              </a:srgbClr>
            </a:outerShdw>
          </a:effectLst>
        </p:spPr>
        <p:txBody>
          <a:bodyPr/>
          <a:lstStyle/>
          <a:p>
            <a:endParaRPr lang="en-DE"/>
          </a:p>
        </p:txBody>
      </p:sp>
      <p:sp>
        <p:nvSpPr>
          <p:cNvPr id="7" name="Shape 5"/>
          <p:cNvSpPr/>
          <p:nvPr/>
        </p:nvSpPr>
        <p:spPr>
          <a:xfrm>
            <a:off x="4069080" y="1353312"/>
            <a:ext cx="82296" cy="1572768"/>
          </a:xfrm>
          <a:prstGeom prst="rect">
            <a:avLst/>
          </a:prstGeom>
          <a:solidFill>
            <a:srgbClr val="073B4C"/>
          </a:solidFill>
          <a:ln w="12700">
            <a:solidFill>
              <a:srgbClr val="073B4C"/>
            </a:solidFill>
            <a:prstDash val="solid"/>
          </a:ln>
        </p:spPr>
        <p:txBody>
          <a:bodyPr/>
          <a:lstStyle/>
          <a:p>
            <a:endParaRPr lang="en-DE"/>
          </a:p>
        </p:txBody>
      </p:sp>
      <p:sp>
        <p:nvSpPr>
          <p:cNvPr id="8" name="Text 6"/>
          <p:cNvSpPr/>
          <p:nvPr/>
        </p:nvSpPr>
        <p:spPr>
          <a:xfrm>
            <a:off x="4325112" y="1554480"/>
            <a:ext cx="2990088" cy="292608"/>
          </a:xfrm>
          <a:prstGeom prst="rect">
            <a:avLst/>
          </a:prstGeom>
          <a:noFill/>
          <a:ln/>
        </p:spPr>
        <p:txBody>
          <a:bodyPr wrap="square" lIns="0" tIns="0" rIns="0" bIns="0" rtlCol="0" anchor="ctr"/>
          <a:lstStyle/>
          <a:p>
            <a:pPr marL="0" indent="0">
              <a:buNone/>
            </a:pPr>
            <a:r>
              <a:rPr lang="en-US" sz="1700" b="1" dirty="0">
                <a:solidFill>
                  <a:srgbClr val="073B4C"/>
                </a:solidFill>
              </a:rPr>
              <a:t>Deep sea</a:t>
            </a:r>
            <a:endParaRPr lang="en-US" sz="1700" dirty="0"/>
          </a:p>
        </p:txBody>
      </p:sp>
      <p:sp>
        <p:nvSpPr>
          <p:cNvPr id="9" name="Text 7"/>
          <p:cNvSpPr/>
          <p:nvPr/>
        </p:nvSpPr>
        <p:spPr>
          <a:xfrm>
            <a:off x="4325112" y="2011680"/>
            <a:ext cx="2971800" cy="768096"/>
          </a:xfrm>
          <a:prstGeom prst="rect">
            <a:avLst/>
          </a:prstGeom>
          <a:noFill/>
          <a:ln/>
        </p:spPr>
        <p:txBody>
          <a:bodyPr wrap="square" lIns="254" tIns="254" rIns="254" bIns="254" rtlCol="0" anchor="t"/>
          <a:lstStyle/>
          <a:p>
            <a:pPr marL="0" indent="0">
              <a:buNone/>
            </a:pPr>
            <a:r>
              <a:rPr lang="en-US" sz="1250" dirty="0">
                <a:solidFill>
                  <a:srgbClr val="334B50"/>
                </a:solidFill>
              </a:rPr>
              <a:t>Container · bulk · tanker</a:t>
            </a:r>
            <a:endParaRPr lang="en-US" sz="1250" dirty="0"/>
          </a:p>
        </p:txBody>
      </p:sp>
      <p:sp>
        <p:nvSpPr>
          <p:cNvPr id="10" name="Shape 8"/>
          <p:cNvSpPr/>
          <p:nvPr/>
        </p:nvSpPr>
        <p:spPr>
          <a:xfrm>
            <a:off x="7863840" y="1353312"/>
            <a:ext cx="3429000" cy="1572768"/>
          </a:xfrm>
          <a:prstGeom prst="roundRect">
            <a:avLst>
              <a:gd name="adj" fmla="val 3488"/>
            </a:avLst>
          </a:prstGeom>
          <a:solidFill>
            <a:srgbClr val="FFFFFF"/>
          </a:solidFill>
          <a:ln w="12700">
            <a:solidFill>
              <a:srgbClr val="D4E6E4"/>
            </a:solidFill>
            <a:prstDash val="solid"/>
          </a:ln>
          <a:effectLst>
            <a:outerShdw blurRad="12700" dist="6350" dir="2700000" algn="bl" rotWithShape="0">
              <a:srgbClr val="000000">
                <a:alpha val="10000"/>
              </a:srgbClr>
            </a:outerShdw>
          </a:effectLst>
        </p:spPr>
        <p:txBody>
          <a:bodyPr/>
          <a:lstStyle/>
          <a:p>
            <a:endParaRPr lang="en-DE"/>
          </a:p>
        </p:txBody>
      </p:sp>
      <p:sp>
        <p:nvSpPr>
          <p:cNvPr id="11" name="Shape 9"/>
          <p:cNvSpPr/>
          <p:nvPr/>
        </p:nvSpPr>
        <p:spPr>
          <a:xfrm>
            <a:off x="7863840" y="1353312"/>
            <a:ext cx="82296" cy="1572768"/>
          </a:xfrm>
          <a:prstGeom prst="rect">
            <a:avLst/>
          </a:prstGeom>
          <a:solidFill>
            <a:srgbClr val="00AFA3"/>
          </a:solidFill>
          <a:ln w="12700">
            <a:solidFill>
              <a:srgbClr val="00AFA3"/>
            </a:solidFill>
            <a:prstDash val="solid"/>
          </a:ln>
        </p:spPr>
        <p:txBody>
          <a:bodyPr/>
          <a:lstStyle/>
          <a:p>
            <a:endParaRPr lang="en-DE"/>
          </a:p>
        </p:txBody>
      </p:sp>
      <p:sp>
        <p:nvSpPr>
          <p:cNvPr id="12" name="Text 10"/>
          <p:cNvSpPr/>
          <p:nvPr/>
        </p:nvSpPr>
        <p:spPr>
          <a:xfrm>
            <a:off x="8119872" y="1554480"/>
            <a:ext cx="2990088" cy="292608"/>
          </a:xfrm>
          <a:prstGeom prst="rect">
            <a:avLst/>
          </a:prstGeom>
          <a:noFill/>
          <a:ln/>
        </p:spPr>
        <p:txBody>
          <a:bodyPr wrap="square" lIns="0" tIns="0" rIns="0" bIns="0" rtlCol="0" anchor="ctr"/>
          <a:lstStyle/>
          <a:p>
            <a:pPr marL="0" indent="0">
              <a:buNone/>
            </a:pPr>
            <a:r>
              <a:rPr lang="en-US" sz="1700" b="1" dirty="0">
                <a:solidFill>
                  <a:srgbClr val="073B4C"/>
                </a:solidFill>
              </a:rPr>
              <a:t>Passenger</a:t>
            </a:r>
            <a:endParaRPr lang="en-US" sz="1700" dirty="0"/>
          </a:p>
        </p:txBody>
      </p:sp>
      <p:sp>
        <p:nvSpPr>
          <p:cNvPr id="13" name="Text 11"/>
          <p:cNvSpPr/>
          <p:nvPr/>
        </p:nvSpPr>
        <p:spPr>
          <a:xfrm>
            <a:off x="8119872" y="2011680"/>
            <a:ext cx="2971800" cy="768096"/>
          </a:xfrm>
          <a:prstGeom prst="rect">
            <a:avLst/>
          </a:prstGeom>
          <a:noFill/>
          <a:ln/>
        </p:spPr>
        <p:txBody>
          <a:bodyPr wrap="square" lIns="254" tIns="254" rIns="254" bIns="254" rtlCol="0" anchor="t"/>
          <a:lstStyle/>
          <a:p>
            <a:pPr marL="0" indent="0">
              <a:buNone/>
            </a:pPr>
            <a:r>
              <a:rPr lang="en-US" sz="1250" dirty="0">
                <a:solidFill>
                  <a:srgbClr val="334B50"/>
                </a:solidFill>
              </a:rPr>
              <a:t>Cruise · ferry · RoPax</a:t>
            </a:r>
            <a:endParaRPr lang="en-US" sz="1250" dirty="0"/>
          </a:p>
        </p:txBody>
      </p:sp>
      <p:sp>
        <p:nvSpPr>
          <p:cNvPr id="14" name="Shape 12"/>
          <p:cNvSpPr/>
          <p:nvPr/>
        </p:nvSpPr>
        <p:spPr>
          <a:xfrm>
            <a:off x="4069080" y="3319272"/>
            <a:ext cx="3429000" cy="1572768"/>
          </a:xfrm>
          <a:prstGeom prst="roundRect">
            <a:avLst>
              <a:gd name="adj" fmla="val 3488"/>
            </a:avLst>
          </a:prstGeom>
          <a:solidFill>
            <a:srgbClr val="FFFFFF"/>
          </a:solidFill>
          <a:ln w="12700">
            <a:solidFill>
              <a:srgbClr val="D4E6E4"/>
            </a:solidFill>
            <a:prstDash val="solid"/>
          </a:ln>
          <a:effectLst>
            <a:outerShdw blurRad="12700" dist="6350" dir="2700000" algn="bl" rotWithShape="0">
              <a:srgbClr val="000000">
                <a:alpha val="10000"/>
              </a:srgbClr>
            </a:outerShdw>
          </a:effectLst>
        </p:spPr>
        <p:txBody>
          <a:bodyPr/>
          <a:lstStyle/>
          <a:p>
            <a:endParaRPr lang="en-DE"/>
          </a:p>
        </p:txBody>
      </p:sp>
      <p:sp>
        <p:nvSpPr>
          <p:cNvPr id="15" name="Shape 13"/>
          <p:cNvSpPr/>
          <p:nvPr/>
        </p:nvSpPr>
        <p:spPr>
          <a:xfrm>
            <a:off x="4069080" y="3319272"/>
            <a:ext cx="82296" cy="1572768"/>
          </a:xfrm>
          <a:prstGeom prst="rect">
            <a:avLst/>
          </a:prstGeom>
          <a:solidFill>
            <a:srgbClr val="4CB6D6"/>
          </a:solidFill>
          <a:ln w="12700">
            <a:solidFill>
              <a:srgbClr val="4CB6D6"/>
            </a:solidFill>
            <a:prstDash val="solid"/>
          </a:ln>
        </p:spPr>
        <p:txBody>
          <a:bodyPr/>
          <a:lstStyle/>
          <a:p>
            <a:endParaRPr lang="en-DE"/>
          </a:p>
        </p:txBody>
      </p:sp>
      <p:sp>
        <p:nvSpPr>
          <p:cNvPr id="16" name="Text 14"/>
          <p:cNvSpPr/>
          <p:nvPr/>
        </p:nvSpPr>
        <p:spPr>
          <a:xfrm>
            <a:off x="4325112" y="3520440"/>
            <a:ext cx="2990088" cy="292608"/>
          </a:xfrm>
          <a:prstGeom prst="rect">
            <a:avLst/>
          </a:prstGeom>
          <a:noFill/>
          <a:ln/>
        </p:spPr>
        <p:txBody>
          <a:bodyPr wrap="square" lIns="0" tIns="0" rIns="0" bIns="0" rtlCol="0" anchor="ctr"/>
          <a:lstStyle/>
          <a:p>
            <a:pPr marL="0" indent="0">
              <a:buNone/>
            </a:pPr>
            <a:r>
              <a:rPr lang="en-US" sz="1700" b="1" dirty="0">
                <a:solidFill>
                  <a:srgbClr val="073B4C"/>
                </a:solidFill>
              </a:rPr>
              <a:t>Specialised</a:t>
            </a:r>
            <a:endParaRPr lang="en-US" sz="1700" dirty="0"/>
          </a:p>
        </p:txBody>
      </p:sp>
      <p:sp>
        <p:nvSpPr>
          <p:cNvPr id="17" name="Text 15"/>
          <p:cNvSpPr/>
          <p:nvPr/>
        </p:nvSpPr>
        <p:spPr>
          <a:xfrm>
            <a:off x="4325112" y="3977640"/>
            <a:ext cx="2971800" cy="768096"/>
          </a:xfrm>
          <a:prstGeom prst="rect">
            <a:avLst/>
          </a:prstGeom>
          <a:noFill/>
          <a:ln/>
        </p:spPr>
        <p:txBody>
          <a:bodyPr wrap="square" lIns="254" tIns="254" rIns="254" bIns="254" rtlCol="0" anchor="t"/>
          <a:lstStyle/>
          <a:p>
            <a:pPr marL="0" indent="0">
              <a:buNone/>
            </a:pPr>
            <a:r>
              <a:rPr lang="en-US" sz="1250" dirty="0">
                <a:solidFill>
                  <a:srgbClr val="334B50"/>
                </a:solidFill>
              </a:rPr>
              <a:t>Offshore · service vessels</a:t>
            </a:r>
            <a:endParaRPr lang="en-US" sz="1250" dirty="0"/>
          </a:p>
        </p:txBody>
      </p:sp>
      <p:sp>
        <p:nvSpPr>
          <p:cNvPr id="18" name="Shape 16"/>
          <p:cNvSpPr/>
          <p:nvPr/>
        </p:nvSpPr>
        <p:spPr>
          <a:xfrm>
            <a:off x="7863840" y="3319272"/>
            <a:ext cx="3429000" cy="1572768"/>
          </a:xfrm>
          <a:prstGeom prst="roundRect">
            <a:avLst>
              <a:gd name="adj" fmla="val 3488"/>
            </a:avLst>
          </a:prstGeom>
          <a:solidFill>
            <a:srgbClr val="FFFFFF"/>
          </a:solidFill>
          <a:ln w="12700">
            <a:solidFill>
              <a:srgbClr val="D4E6E4"/>
            </a:solidFill>
            <a:prstDash val="solid"/>
          </a:ln>
          <a:effectLst>
            <a:outerShdw blurRad="12700" dist="6350" dir="2700000" algn="bl" rotWithShape="0">
              <a:srgbClr val="000000">
                <a:alpha val="10000"/>
              </a:srgbClr>
            </a:outerShdw>
          </a:effectLst>
        </p:spPr>
        <p:txBody>
          <a:bodyPr/>
          <a:lstStyle/>
          <a:p>
            <a:endParaRPr lang="en-DE"/>
          </a:p>
        </p:txBody>
      </p:sp>
      <p:sp>
        <p:nvSpPr>
          <p:cNvPr id="19" name="Shape 17"/>
          <p:cNvSpPr/>
          <p:nvPr/>
        </p:nvSpPr>
        <p:spPr>
          <a:xfrm>
            <a:off x="7863840" y="3319272"/>
            <a:ext cx="82296" cy="1572768"/>
          </a:xfrm>
          <a:prstGeom prst="rect">
            <a:avLst/>
          </a:prstGeom>
          <a:solidFill>
            <a:srgbClr val="72C47D"/>
          </a:solidFill>
          <a:ln w="12700">
            <a:solidFill>
              <a:srgbClr val="72C47D"/>
            </a:solidFill>
            <a:prstDash val="solid"/>
          </a:ln>
        </p:spPr>
        <p:txBody>
          <a:bodyPr/>
          <a:lstStyle/>
          <a:p>
            <a:endParaRPr lang="en-DE"/>
          </a:p>
        </p:txBody>
      </p:sp>
      <p:sp>
        <p:nvSpPr>
          <p:cNvPr id="20" name="Text 18"/>
          <p:cNvSpPr/>
          <p:nvPr/>
        </p:nvSpPr>
        <p:spPr>
          <a:xfrm>
            <a:off x="8119872" y="3520440"/>
            <a:ext cx="2990088" cy="292608"/>
          </a:xfrm>
          <a:prstGeom prst="rect">
            <a:avLst/>
          </a:prstGeom>
          <a:noFill/>
          <a:ln/>
        </p:spPr>
        <p:txBody>
          <a:bodyPr wrap="square" lIns="0" tIns="0" rIns="0" bIns="0" rtlCol="0" anchor="ctr"/>
          <a:lstStyle/>
          <a:p>
            <a:pPr marL="0" indent="0">
              <a:buNone/>
            </a:pPr>
            <a:r>
              <a:rPr lang="en-US" sz="1700" b="1" dirty="0">
                <a:solidFill>
                  <a:srgbClr val="073B4C"/>
                </a:solidFill>
              </a:rPr>
              <a:t>Inland</a:t>
            </a:r>
            <a:endParaRPr lang="en-US" sz="1700" dirty="0"/>
          </a:p>
        </p:txBody>
      </p:sp>
      <p:sp>
        <p:nvSpPr>
          <p:cNvPr id="21" name="Text 19"/>
          <p:cNvSpPr/>
          <p:nvPr/>
        </p:nvSpPr>
        <p:spPr>
          <a:xfrm>
            <a:off x="8119872" y="3977640"/>
            <a:ext cx="2971800" cy="768096"/>
          </a:xfrm>
          <a:prstGeom prst="rect">
            <a:avLst/>
          </a:prstGeom>
          <a:noFill/>
          <a:ln/>
        </p:spPr>
        <p:txBody>
          <a:bodyPr wrap="square" lIns="254" tIns="254" rIns="254" bIns="254" rtlCol="0" anchor="t"/>
          <a:lstStyle/>
          <a:p>
            <a:pPr marL="0" indent="0">
              <a:buNone/>
            </a:pPr>
            <a:r>
              <a:rPr lang="en-US" sz="1250" dirty="0">
                <a:solidFill>
                  <a:srgbClr val="334B50"/>
                </a:solidFill>
              </a:rPr>
              <a:t>Short routes · constrained infrastructure</a:t>
            </a:r>
            <a:endParaRPr lang="en-US" sz="1250" dirty="0"/>
          </a:p>
        </p:txBody>
      </p:sp>
      <p:sp>
        <p:nvSpPr>
          <p:cNvPr id="22" name="Text 20"/>
          <p:cNvSpPr/>
          <p:nvPr/>
        </p:nvSpPr>
        <p:spPr>
          <a:xfrm>
            <a:off x="4114800" y="5422392"/>
            <a:ext cx="7269480" cy="438912"/>
          </a:xfrm>
          <a:prstGeom prst="rect">
            <a:avLst/>
          </a:prstGeom>
          <a:solidFill>
            <a:srgbClr val="EAF4F3"/>
          </a:solidFill>
          <a:ln/>
        </p:spPr>
        <p:txBody>
          <a:bodyPr wrap="square" lIns="1270" tIns="1270" rIns="1270" bIns="1270" rtlCol="0" anchor="ctr"/>
          <a:lstStyle/>
          <a:p>
            <a:pPr marL="0" indent="0" algn="ctr">
              <a:buNone/>
            </a:pPr>
            <a:r>
              <a:rPr lang="en-US" sz="1600" b="1" dirty="0">
                <a:solidFill>
                  <a:srgbClr val="073B4C"/>
                </a:solidFill>
              </a:rPr>
              <a:t>Implication: prioritise the best-fit combination of retrofit, newbuild, fuel and efficiency measures by segment.</a:t>
            </a:r>
            <a:endParaRPr lang="en-US" sz="1600" dirty="0"/>
          </a:p>
        </p:txBody>
      </p:sp>
      <p:sp>
        <p:nvSpPr>
          <p:cNvPr id="25" name="Slide Number Placeholder 0"/>
          <p:cNvSpPr>
            <a:spLocks noGrp="1"/>
          </p:cNvSpPr>
          <p:nvPr>
            <p:ph type="sldNum" sz="quarter" idx="4294967295"/>
          </p:nvPr>
        </p:nvSpPr>
        <p:spPr>
          <a:xfrm>
            <a:off x="11722608" y="609000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66928" y="384048"/>
            <a:ext cx="10972800" cy="475488"/>
          </a:xfrm>
          <a:prstGeom prst="rect">
            <a:avLst/>
          </a:prstGeom>
          <a:noFill/>
          <a:ln/>
        </p:spPr>
        <p:txBody>
          <a:bodyPr wrap="square" lIns="0" tIns="0" rIns="0" bIns="0" rtlCol="0" anchor="ctr"/>
          <a:lstStyle/>
          <a:p>
            <a:pPr marL="0" indent="0">
              <a:buNone/>
            </a:pPr>
            <a:r>
              <a:rPr lang="en-US" sz="2800" b="1" dirty="0">
                <a:solidFill>
                  <a:srgbClr val="073B4C"/>
                </a:solidFill>
                <a:latin typeface="Aptos Display" pitchFamily="34" charset="0"/>
                <a:ea typeface="Aptos Display" pitchFamily="34" charset="-122"/>
                <a:cs typeface="Aptos Display" pitchFamily="34" charset="-120"/>
              </a:rPr>
              <a:t>The orderbook already signals a transition</a:t>
            </a:r>
            <a:endParaRPr lang="en-US" sz="2800" dirty="0"/>
          </a:p>
        </p:txBody>
      </p:sp>
      <p:sp>
        <p:nvSpPr>
          <p:cNvPr id="3" name="Text 1"/>
          <p:cNvSpPr/>
          <p:nvPr/>
        </p:nvSpPr>
        <p:spPr>
          <a:xfrm>
            <a:off x="585216" y="896112"/>
            <a:ext cx="10698480" cy="292608"/>
          </a:xfrm>
          <a:prstGeom prst="rect">
            <a:avLst/>
          </a:prstGeom>
          <a:noFill/>
          <a:ln/>
        </p:spPr>
        <p:txBody>
          <a:bodyPr wrap="square" lIns="0" tIns="0" rIns="0" bIns="0" rtlCol="0" anchor="ctr"/>
          <a:lstStyle/>
          <a:p>
            <a:pPr marL="0" indent="0">
              <a:buNone/>
            </a:pPr>
            <a:r>
              <a:rPr lang="en-US" sz="1300" dirty="0">
                <a:solidFill>
                  <a:srgbClr val="66777A"/>
                </a:solidFill>
              </a:rPr>
              <a:t>RINA-controlled 2025 backlog analysed in TRUSTEE D1.2: 1,012 vessels.</a:t>
            </a:r>
            <a:endParaRPr lang="en-US" sz="1300" dirty="0"/>
          </a:p>
        </p:txBody>
      </p:sp>
      <p:sp>
        <p:nvSpPr>
          <p:cNvPr id="4" name="Text 2"/>
          <p:cNvSpPr/>
          <p:nvPr/>
        </p:nvSpPr>
        <p:spPr>
          <a:xfrm>
            <a:off x="685800" y="1490472"/>
            <a:ext cx="3200400" cy="310896"/>
          </a:xfrm>
          <a:prstGeom prst="rect">
            <a:avLst/>
          </a:prstGeom>
          <a:noFill/>
          <a:ln/>
        </p:spPr>
        <p:txBody>
          <a:bodyPr wrap="square" lIns="0" tIns="0" rIns="0" bIns="0" rtlCol="0" anchor="ctr"/>
          <a:lstStyle/>
          <a:p>
            <a:pPr marL="0" indent="0">
              <a:buNone/>
            </a:pPr>
            <a:r>
              <a:rPr lang="en-US" sz="1300" b="1" dirty="0">
                <a:solidFill>
                  <a:srgbClr val="073B4C"/>
                </a:solidFill>
              </a:rPr>
              <a:t>Explicit alternative fuel / fuel-ready</a:t>
            </a:r>
            <a:endParaRPr lang="en-US" sz="1300" dirty="0"/>
          </a:p>
        </p:txBody>
      </p:sp>
      <p:sp>
        <p:nvSpPr>
          <p:cNvPr id="5" name="Shape 3"/>
          <p:cNvSpPr/>
          <p:nvPr/>
        </p:nvSpPr>
        <p:spPr>
          <a:xfrm>
            <a:off x="3886200" y="1417320"/>
            <a:ext cx="6629400" cy="457200"/>
          </a:xfrm>
          <a:prstGeom prst="roundRect">
            <a:avLst>
              <a:gd name="adj" fmla="val 8000"/>
            </a:avLst>
          </a:prstGeom>
          <a:solidFill>
            <a:srgbClr val="E4ECEC"/>
          </a:solidFill>
          <a:ln w="12700">
            <a:solidFill>
              <a:srgbClr val="E4ECEC"/>
            </a:solidFill>
            <a:prstDash val="solid"/>
          </a:ln>
        </p:spPr>
        <p:txBody>
          <a:bodyPr/>
          <a:lstStyle/>
          <a:p>
            <a:endParaRPr lang="en-DE"/>
          </a:p>
        </p:txBody>
      </p:sp>
      <p:sp>
        <p:nvSpPr>
          <p:cNvPr id="6" name="Shape 4"/>
          <p:cNvSpPr/>
          <p:nvPr/>
        </p:nvSpPr>
        <p:spPr>
          <a:xfrm>
            <a:off x="3886200" y="1417320"/>
            <a:ext cx="6380798" cy="457200"/>
          </a:xfrm>
          <a:prstGeom prst="roundRect">
            <a:avLst>
              <a:gd name="adj" fmla="val 8000"/>
            </a:avLst>
          </a:prstGeom>
          <a:solidFill>
            <a:srgbClr val="00AFA3"/>
          </a:solidFill>
          <a:ln w="12700">
            <a:solidFill>
              <a:srgbClr val="00AFA3"/>
            </a:solidFill>
            <a:prstDash val="solid"/>
          </a:ln>
        </p:spPr>
        <p:txBody>
          <a:bodyPr/>
          <a:lstStyle/>
          <a:p>
            <a:endParaRPr lang="en-DE"/>
          </a:p>
        </p:txBody>
      </p:sp>
      <p:sp>
        <p:nvSpPr>
          <p:cNvPr id="7" name="Text 5"/>
          <p:cNvSpPr/>
          <p:nvPr/>
        </p:nvSpPr>
        <p:spPr>
          <a:xfrm>
            <a:off x="10680192" y="1490472"/>
            <a:ext cx="777240" cy="237744"/>
          </a:xfrm>
          <a:prstGeom prst="rect">
            <a:avLst/>
          </a:prstGeom>
          <a:noFill/>
          <a:ln/>
        </p:spPr>
        <p:txBody>
          <a:bodyPr wrap="square" lIns="0" tIns="0" rIns="0" bIns="0" rtlCol="0" anchor="ctr"/>
          <a:lstStyle/>
          <a:p>
            <a:pPr marL="0" indent="0" algn="r">
              <a:buNone/>
            </a:pPr>
            <a:r>
              <a:rPr lang="en-US" sz="1400" b="1" dirty="0">
                <a:solidFill>
                  <a:srgbClr val="00AFA3"/>
                </a:solidFill>
              </a:rPr>
              <a:t>38.5%</a:t>
            </a:r>
            <a:endParaRPr lang="en-US" sz="1400" dirty="0"/>
          </a:p>
        </p:txBody>
      </p:sp>
      <p:sp>
        <p:nvSpPr>
          <p:cNvPr id="8" name="Text 6"/>
          <p:cNvSpPr/>
          <p:nvPr/>
        </p:nvSpPr>
        <p:spPr>
          <a:xfrm>
            <a:off x="685800" y="2331720"/>
            <a:ext cx="3200400" cy="310896"/>
          </a:xfrm>
          <a:prstGeom prst="rect">
            <a:avLst/>
          </a:prstGeom>
          <a:noFill/>
          <a:ln/>
        </p:spPr>
        <p:txBody>
          <a:bodyPr wrap="square" lIns="0" tIns="0" rIns="0" bIns="0" rtlCol="0" anchor="ctr"/>
          <a:lstStyle/>
          <a:p>
            <a:pPr marL="0" indent="0">
              <a:buNone/>
            </a:pPr>
            <a:r>
              <a:rPr lang="en-US" sz="1300" dirty="0">
                <a:solidFill>
                  <a:srgbClr val="073B4C"/>
                </a:solidFill>
              </a:rPr>
              <a:t>LNG-related</a:t>
            </a:r>
            <a:endParaRPr lang="en-US" sz="1300" dirty="0"/>
          </a:p>
        </p:txBody>
      </p:sp>
      <p:sp>
        <p:nvSpPr>
          <p:cNvPr id="9" name="Shape 7"/>
          <p:cNvSpPr/>
          <p:nvPr/>
        </p:nvSpPr>
        <p:spPr>
          <a:xfrm>
            <a:off x="3886200" y="2258568"/>
            <a:ext cx="6629400" cy="457200"/>
          </a:xfrm>
          <a:prstGeom prst="roundRect">
            <a:avLst>
              <a:gd name="adj" fmla="val 8000"/>
            </a:avLst>
          </a:prstGeom>
          <a:solidFill>
            <a:srgbClr val="E4ECEC"/>
          </a:solidFill>
          <a:ln w="12700">
            <a:solidFill>
              <a:srgbClr val="E4ECEC"/>
            </a:solidFill>
            <a:prstDash val="solid"/>
          </a:ln>
        </p:spPr>
        <p:txBody>
          <a:bodyPr/>
          <a:lstStyle/>
          <a:p>
            <a:endParaRPr lang="en-DE"/>
          </a:p>
        </p:txBody>
      </p:sp>
      <p:sp>
        <p:nvSpPr>
          <p:cNvPr id="10" name="Shape 8"/>
          <p:cNvSpPr/>
          <p:nvPr/>
        </p:nvSpPr>
        <p:spPr>
          <a:xfrm>
            <a:off x="3886200" y="2258568"/>
            <a:ext cx="4474845" cy="457200"/>
          </a:xfrm>
          <a:prstGeom prst="roundRect">
            <a:avLst>
              <a:gd name="adj" fmla="val 8000"/>
            </a:avLst>
          </a:prstGeom>
          <a:solidFill>
            <a:srgbClr val="4CB6D6"/>
          </a:solidFill>
          <a:ln w="12700">
            <a:solidFill>
              <a:srgbClr val="4CB6D6"/>
            </a:solidFill>
            <a:prstDash val="solid"/>
          </a:ln>
        </p:spPr>
        <p:txBody>
          <a:bodyPr/>
          <a:lstStyle/>
          <a:p>
            <a:endParaRPr lang="en-DE"/>
          </a:p>
        </p:txBody>
      </p:sp>
      <p:sp>
        <p:nvSpPr>
          <p:cNvPr id="11" name="Text 9"/>
          <p:cNvSpPr/>
          <p:nvPr/>
        </p:nvSpPr>
        <p:spPr>
          <a:xfrm>
            <a:off x="10680192" y="2331720"/>
            <a:ext cx="777240" cy="237744"/>
          </a:xfrm>
          <a:prstGeom prst="rect">
            <a:avLst/>
          </a:prstGeom>
          <a:noFill/>
          <a:ln/>
        </p:spPr>
        <p:txBody>
          <a:bodyPr wrap="square" lIns="0" tIns="0" rIns="0" bIns="0" rtlCol="0" anchor="ctr"/>
          <a:lstStyle/>
          <a:p>
            <a:pPr marL="0" indent="0" algn="r">
              <a:buNone/>
            </a:pPr>
            <a:r>
              <a:rPr lang="en-US" sz="1400" b="1" dirty="0">
                <a:solidFill>
                  <a:srgbClr val="4CB6D6"/>
                </a:solidFill>
              </a:rPr>
              <a:t>27%</a:t>
            </a:r>
            <a:endParaRPr lang="en-US" sz="1400" dirty="0"/>
          </a:p>
        </p:txBody>
      </p:sp>
      <p:sp>
        <p:nvSpPr>
          <p:cNvPr id="12" name="Text 10"/>
          <p:cNvSpPr/>
          <p:nvPr/>
        </p:nvSpPr>
        <p:spPr>
          <a:xfrm>
            <a:off x="685800" y="3172968"/>
            <a:ext cx="3200400" cy="310896"/>
          </a:xfrm>
          <a:prstGeom prst="rect">
            <a:avLst/>
          </a:prstGeom>
          <a:noFill/>
          <a:ln/>
        </p:spPr>
        <p:txBody>
          <a:bodyPr wrap="square" lIns="0" tIns="0" rIns="0" bIns="0" rtlCol="0" anchor="ctr"/>
          <a:lstStyle/>
          <a:p>
            <a:pPr marL="0" indent="0">
              <a:buNone/>
            </a:pPr>
            <a:r>
              <a:rPr lang="en-US" sz="1300" dirty="0">
                <a:solidFill>
                  <a:srgbClr val="073B4C"/>
                </a:solidFill>
              </a:rPr>
              <a:t>Methanol-related</a:t>
            </a:r>
            <a:endParaRPr lang="en-US" sz="1300" dirty="0"/>
          </a:p>
        </p:txBody>
      </p:sp>
      <p:sp>
        <p:nvSpPr>
          <p:cNvPr id="13" name="Shape 11"/>
          <p:cNvSpPr/>
          <p:nvPr/>
        </p:nvSpPr>
        <p:spPr>
          <a:xfrm>
            <a:off x="3886200" y="3099816"/>
            <a:ext cx="6629400" cy="457200"/>
          </a:xfrm>
          <a:prstGeom prst="roundRect">
            <a:avLst>
              <a:gd name="adj" fmla="val 8000"/>
            </a:avLst>
          </a:prstGeom>
          <a:solidFill>
            <a:srgbClr val="E4ECEC"/>
          </a:solidFill>
          <a:ln w="12700">
            <a:solidFill>
              <a:srgbClr val="E4ECEC"/>
            </a:solidFill>
            <a:prstDash val="solid"/>
          </a:ln>
        </p:spPr>
        <p:txBody>
          <a:bodyPr/>
          <a:lstStyle/>
          <a:p>
            <a:endParaRPr lang="en-DE"/>
          </a:p>
        </p:txBody>
      </p:sp>
      <p:sp>
        <p:nvSpPr>
          <p:cNvPr id="14" name="Shape 12"/>
          <p:cNvSpPr/>
          <p:nvPr/>
        </p:nvSpPr>
        <p:spPr>
          <a:xfrm>
            <a:off x="3886200" y="3099816"/>
            <a:ext cx="2900363" cy="457200"/>
          </a:xfrm>
          <a:prstGeom prst="roundRect">
            <a:avLst>
              <a:gd name="adj" fmla="val 8000"/>
            </a:avLst>
          </a:prstGeom>
          <a:solidFill>
            <a:srgbClr val="72C47D"/>
          </a:solidFill>
          <a:ln w="12700">
            <a:solidFill>
              <a:srgbClr val="72C47D"/>
            </a:solidFill>
            <a:prstDash val="solid"/>
          </a:ln>
        </p:spPr>
        <p:txBody>
          <a:bodyPr/>
          <a:lstStyle/>
          <a:p>
            <a:endParaRPr lang="en-DE"/>
          </a:p>
        </p:txBody>
      </p:sp>
      <p:sp>
        <p:nvSpPr>
          <p:cNvPr id="15" name="Text 13"/>
          <p:cNvSpPr/>
          <p:nvPr/>
        </p:nvSpPr>
        <p:spPr>
          <a:xfrm>
            <a:off x="10680192" y="3172968"/>
            <a:ext cx="777240" cy="237744"/>
          </a:xfrm>
          <a:prstGeom prst="rect">
            <a:avLst/>
          </a:prstGeom>
          <a:noFill/>
          <a:ln/>
        </p:spPr>
        <p:txBody>
          <a:bodyPr wrap="square" lIns="0" tIns="0" rIns="0" bIns="0" rtlCol="0" anchor="ctr"/>
          <a:lstStyle/>
          <a:p>
            <a:pPr marL="0" indent="0" algn="r">
              <a:buNone/>
            </a:pPr>
            <a:r>
              <a:rPr lang="en-US" sz="1400" b="1" dirty="0">
                <a:solidFill>
                  <a:srgbClr val="72C47D"/>
                </a:solidFill>
              </a:rPr>
              <a:t>17.5%</a:t>
            </a:r>
            <a:endParaRPr lang="en-US" sz="1400" dirty="0"/>
          </a:p>
        </p:txBody>
      </p:sp>
      <p:sp>
        <p:nvSpPr>
          <p:cNvPr id="16" name="Text 14"/>
          <p:cNvSpPr/>
          <p:nvPr/>
        </p:nvSpPr>
        <p:spPr>
          <a:xfrm>
            <a:off x="685800" y="4014216"/>
            <a:ext cx="3200400" cy="310896"/>
          </a:xfrm>
          <a:prstGeom prst="rect">
            <a:avLst/>
          </a:prstGeom>
          <a:noFill/>
          <a:ln/>
        </p:spPr>
        <p:txBody>
          <a:bodyPr wrap="square" lIns="0" tIns="0" rIns="0" bIns="0" rtlCol="0" anchor="ctr"/>
          <a:lstStyle/>
          <a:p>
            <a:pPr marL="0" indent="0">
              <a:buNone/>
            </a:pPr>
            <a:r>
              <a:rPr lang="en-US" sz="1300" dirty="0">
                <a:solidFill>
                  <a:srgbClr val="073B4C"/>
                </a:solidFill>
              </a:rPr>
              <a:t>Ammonia-ready / combined</a:t>
            </a:r>
            <a:endParaRPr lang="en-US" sz="1300" dirty="0"/>
          </a:p>
        </p:txBody>
      </p:sp>
      <p:sp>
        <p:nvSpPr>
          <p:cNvPr id="17" name="Shape 15"/>
          <p:cNvSpPr/>
          <p:nvPr/>
        </p:nvSpPr>
        <p:spPr>
          <a:xfrm>
            <a:off x="3886200" y="3941064"/>
            <a:ext cx="6629400" cy="457200"/>
          </a:xfrm>
          <a:prstGeom prst="roundRect">
            <a:avLst>
              <a:gd name="adj" fmla="val 8000"/>
            </a:avLst>
          </a:prstGeom>
          <a:solidFill>
            <a:srgbClr val="E4ECEC"/>
          </a:solidFill>
          <a:ln w="12700">
            <a:solidFill>
              <a:srgbClr val="E4ECEC"/>
            </a:solidFill>
            <a:prstDash val="solid"/>
          </a:ln>
        </p:spPr>
        <p:txBody>
          <a:bodyPr/>
          <a:lstStyle/>
          <a:p>
            <a:endParaRPr lang="en-DE"/>
          </a:p>
        </p:txBody>
      </p:sp>
      <p:sp>
        <p:nvSpPr>
          <p:cNvPr id="18" name="Shape 16"/>
          <p:cNvSpPr/>
          <p:nvPr/>
        </p:nvSpPr>
        <p:spPr>
          <a:xfrm>
            <a:off x="3886200" y="3941064"/>
            <a:ext cx="1243013" cy="457200"/>
          </a:xfrm>
          <a:prstGeom prst="roundRect">
            <a:avLst>
              <a:gd name="adj" fmla="val 8000"/>
            </a:avLst>
          </a:prstGeom>
          <a:solidFill>
            <a:srgbClr val="F2B84B"/>
          </a:solidFill>
          <a:ln w="12700">
            <a:solidFill>
              <a:srgbClr val="F2B84B"/>
            </a:solidFill>
            <a:prstDash val="solid"/>
          </a:ln>
        </p:spPr>
        <p:txBody>
          <a:bodyPr/>
          <a:lstStyle/>
          <a:p>
            <a:endParaRPr lang="en-DE"/>
          </a:p>
        </p:txBody>
      </p:sp>
      <p:sp>
        <p:nvSpPr>
          <p:cNvPr id="19" name="Text 17"/>
          <p:cNvSpPr/>
          <p:nvPr/>
        </p:nvSpPr>
        <p:spPr>
          <a:xfrm>
            <a:off x="10680192" y="4014216"/>
            <a:ext cx="777240" cy="237744"/>
          </a:xfrm>
          <a:prstGeom prst="rect">
            <a:avLst/>
          </a:prstGeom>
          <a:noFill/>
          <a:ln/>
        </p:spPr>
        <p:txBody>
          <a:bodyPr wrap="square" lIns="0" tIns="0" rIns="0" bIns="0" rtlCol="0" anchor="ctr"/>
          <a:lstStyle/>
          <a:p>
            <a:pPr marL="0" indent="0" algn="r">
              <a:buNone/>
            </a:pPr>
            <a:r>
              <a:rPr lang="en-US" sz="1400" b="1" dirty="0">
                <a:solidFill>
                  <a:srgbClr val="F2B84B"/>
                </a:solidFill>
              </a:rPr>
              <a:t>7.5%</a:t>
            </a:r>
            <a:endParaRPr lang="en-US" sz="1400" dirty="0"/>
          </a:p>
        </p:txBody>
      </p:sp>
      <p:sp>
        <p:nvSpPr>
          <p:cNvPr id="20" name="Text 18"/>
          <p:cNvSpPr/>
          <p:nvPr/>
        </p:nvSpPr>
        <p:spPr>
          <a:xfrm>
            <a:off x="685800" y="4855464"/>
            <a:ext cx="3200400" cy="310896"/>
          </a:xfrm>
          <a:prstGeom prst="rect">
            <a:avLst/>
          </a:prstGeom>
          <a:noFill/>
          <a:ln/>
        </p:spPr>
        <p:txBody>
          <a:bodyPr wrap="square" lIns="0" tIns="0" rIns="0" bIns="0" rtlCol="0" anchor="ctr"/>
          <a:lstStyle/>
          <a:p>
            <a:pPr marL="0" indent="0">
              <a:buNone/>
            </a:pPr>
            <a:r>
              <a:rPr lang="en-US" sz="1300" dirty="0">
                <a:solidFill>
                  <a:srgbClr val="073B4C"/>
                </a:solidFill>
              </a:rPr>
              <a:t>Battery-hybrid / equipped</a:t>
            </a:r>
            <a:endParaRPr lang="en-US" sz="1300" dirty="0"/>
          </a:p>
        </p:txBody>
      </p:sp>
      <p:sp>
        <p:nvSpPr>
          <p:cNvPr id="21" name="Shape 19"/>
          <p:cNvSpPr/>
          <p:nvPr/>
        </p:nvSpPr>
        <p:spPr>
          <a:xfrm>
            <a:off x="3886200" y="4782312"/>
            <a:ext cx="6629400" cy="457200"/>
          </a:xfrm>
          <a:prstGeom prst="roundRect">
            <a:avLst>
              <a:gd name="adj" fmla="val 8000"/>
            </a:avLst>
          </a:prstGeom>
          <a:solidFill>
            <a:srgbClr val="E4ECEC"/>
          </a:solidFill>
          <a:ln w="12700">
            <a:solidFill>
              <a:srgbClr val="E4ECEC"/>
            </a:solidFill>
            <a:prstDash val="solid"/>
          </a:ln>
        </p:spPr>
        <p:txBody>
          <a:bodyPr/>
          <a:lstStyle/>
          <a:p>
            <a:endParaRPr lang="en-DE"/>
          </a:p>
        </p:txBody>
      </p:sp>
      <p:sp>
        <p:nvSpPr>
          <p:cNvPr id="22" name="Shape 20"/>
          <p:cNvSpPr/>
          <p:nvPr/>
        </p:nvSpPr>
        <p:spPr>
          <a:xfrm>
            <a:off x="3886200" y="4782312"/>
            <a:ext cx="1077278" cy="457200"/>
          </a:xfrm>
          <a:prstGeom prst="roundRect">
            <a:avLst>
              <a:gd name="adj" fmla="val 8000"/>
            </a:avLst>
          </a:prstGeom>
          <a:solidFill>
            <a:srgbClr val="073B4C"/>
          </a:solidFill>
          <a:ln w="12700">
            <a:solidFill>
              <a:srgbClr val="073B4C"/>
            </a:solidFill>
            <a:prstDash val="solid"/>
          </a:ln>
        </p:spPr>
        <p:txBody>
          <a:bodyPr/>
          <a:lstStyle/>
          <a:p>
            <a:endParaRPr lang="en-DE"/>
          </a:p>
        </p:txBody>
      </p:sp>
      <p:sp>
        <p:nvSpPr>
          <p:cNvPr id="23" name="Text 21"/>
          <p:cNvSpPr/>
          <p:nvPr/>
        </p:nvSpPr>
        <p:spPr>
          <a:xfrm>
            <a:off x="10680192" y="4855464"/>
            <a:ext cx="777240" cy="237744"/>
          </a:xfrm>
          <a:prstGeom prst="rect">
            <a:avLst/>
          </a:prstGeom>
          <a:noFill/>
          <a:ln/>
        </p:spPr>
        <p:txBody>
          <a:bodyPr wrap="square" lIns="0" tIns="0" rIns="0" bIns="0" rtlCol="0" anchor="ctr"/>
          <a:lstStyle/>
          <a:p>
            <a:pPr marL="0" indent="0" algn="r">
              <a:buNone/>
            </a:pPr>
            <a:r>
              <a:rPr lang="en-US" sz="1400" b="1" dirty="0">
                <a:solidFill>
                  <a:srgbClr val="073B4C"/>
                </a:solidFill>
              </a:rPr>
              <a:t>6.5%</a:t>
            </a:r>
            <a:endParaRPr lang="en-US" sz="1400" dirty="0"/>
          </a:p>
        </p:txBody>
      </p:sp>
      <p:sp>
        <p:nvSpPr>
          <p:cNvPr id="24" name="Text 22"/>
          <p:cNvSpPr/>
          <p:nvPr/>
        </p:nvSpPr>
        <p:spPr>
          <a:xfrm>
            <a:off x="841248" y="5687568"/>
            <a:ext cx="10698480" cy="575580"/>
          </a:xfrm>
          <a:prstGeom prst="rect">
            <a:avLst/>
          </a:prstGeom>
          <a:solidFill>
            <a:srgbClr val="073B4C"/>
          </a:solidFill>
          <a:ln/>
        </p:spPr>
        <p:txBody>
          <a:bodyPr wrap="square" lIns="1270" tIns="1270" rIns="1270" bIns="1270" rtlCol="0" anchor="ctr"/>
          <a:lstStyle/>
          <a:p>
            <a:pPr marL="0" indent="0" algn="ctr">
              <a:buNone/>
            </a:pPr>
            <a:r>
              <a:rPr lang="en-US" sz="1800" b="1" dirty="0">
                <a:solidFill>
                  <a:srgbClr val="FFFFFF"/>
                </a:solidFill>
              </a:rPr>
              <a:t>Readiness-oriented design is becoming a hedge against fuel, infrastructure and regulatory uncertainty.</a:t>
            </a:r>
            <a:endParaRPr lang="en-US" sz="1800" dirty="0"/>
          </a:p>
        </p:txBody>
      </p:sp>
      <p:sp>
        <p:nvSpPr>
          <p:cNvPr id="25" name="Slide Number Placeholder 0"/>
          <p:cNvSpPr>
            <a:spLocks noGrp="1"/>
          </p:cNvSpPr>
          <p:nvPr>
            <p:ph type="sldNum" sz="quarter" idx="4294967295"/>
          </p:nvPr>
        </p:nvSpPr>
        <p:spPr>
          <a:xfrm>
            <a:off x="11722608" y="609000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66928" y="384048"/>
            <a:ext cx="10972800" cy="475488"/>
          </a:xfrm>
          <a:prstGeom prst="rect">
            <a:avLst/>
          </a:prstGeom>
          <a:noFill/>
          <a:ln/>
        </p:spPr>
        <p:txBody>
          <a:bodyPr wrap="square" lIns="0" tIns="0" rIns="0" bIns="0" rtlCol="0" anchor="ctr"/>
          <a:lstStyle/>
          <a:p>
            <a:pPr marL="0" indent="0">
              <a:buNone/>
            </a:pPr>
            <a:r>
              <a:rPr lang="en-US" sz="2800" b="1" dirty="0">
                <a:solidFill>
                  <a:srgbClr val="073B4C"/>
                </a:solidFill>
                <a:latin typeface="Aptos Display" pitchFamily="34" charset="0"/>
                <a:ea typeface="Aptos Display" pitchFamily="34" charset="-122"/>
                <a:cs typeface="Aptos Display" pitchFamily="34" charset="-120"/>
              </a:rPr>
              <a:t>Three levers will transform the fleet</a:t>
            </a:r>
            <a:endParaRPr lang="en-US" sz="2800" dirty="0"/>
          </a:p>
        </p:txBody>
      </p:sp>
      <p:sp>
        <p:nvSpPr>
          <p:cNvPr id="3" name="Text 1"/>
          <p:cNvSpPr/>
          <p:nvPr/>
        </p:nvSpPr>
        <p:spPr>
          <a:xfrm>
            <a:off x="585216" y="896112"/>
            <a:ext cx="10698480" cy="292608"/>
          </a:xfrm>
          <a:prstGeom prst="rect">
            <a:avLst/>
          </a:prstGeom>
          <a:noFill/>
          <a:ln/>
        </p:spPr>
        <p:txBody>
          <a:bodyPr wrap="square" lIns="0" tIns="0" rIns="0" bIns="0" rtlCol="0" anchor="ctr"/>
          <a:lstStyle/>
          <a:p>
            <a:pPr marL="0" indent="0">
              <a:buNone/>
            </a:pPr>
            <a:r>
              <a:rPr lang="en-US" sz="1300" dirty="0">
                <a:solidFill>
                  <a:srgbClr val="66777A"/>
                </a:solidFill>
              </a:rPr>
              <a:t>The fastest progress comes from combining them, not choosing only one.</a:t>
            </a:r>
            <a:endParaRPr lang="en-US" sz="1300" dirty="0"/>
          </a:p>
        </p:txBody>
      </p:sp>
      <p:sp>
        <p:nvSpPr>
          <p:cNvPr id="4" name="Shape 2"/>
          <p:cNvSpPr/>
          <p:nvPr/>
        </p:nvSpPr>
        <p:spPr>
          <a:xfrm>
            <a:off x="658368" y="1298448"/>
            <a:ext cx="3456432" cy="4315968"/>
          </a:xfrm>
          <a:prstGeom prst="roundRect">
            <a:avLst>
              <a:gd name="adj" fmla="val 1587"/>
            </a:avLst>
          </a:prstGeom>
          <a:solidFill>
            <a:srgbClr val="FFFFFF"/>
          </a:solidFill>
          <a:ln w="12700">
            <a:solidFill>
              <a:srgbClr val="D4E6E4"/>
            </a:solidFill>
            <a:prstDash val="solid"/>
          </a:ln>
          <a:effectLst>
            <a:outerShdw blurRad="12700" dist="6350" dir="2700000" algn="bl" rotWithShape="0">
              <a:srgbClr val="000000">
                <a:alpha val="10000"/>
              </a:srgbClr>
            </a:outerShdw>
          </a:effectLst>
        </p:spPr>
        <p:txBody>
          <a:bodyPr/>
          <a:lstStyle/>
          <a:p>
            <a:endParaRPr lang="en-DE"/>
          </a:p>
        </p:txBody>
      </p:sp>
      <p:sp>
        <p:nvSpPr>
          <p:cNvPr id="5" name="Shape 3"/>
          <p:cNvSpPr/>
          <p:nvPr/>
        </p:nvSpPr>
        <p:spPr>
          <a:xfrm>
            <a:off x="658368" y="1298448"/>
            <a:ext cx="82296" cy="4315968"/>
          </a:xfrm>
          <a:prstGeom prst="rect">
            <a:avLst/>
          </a:prstGeom>
          <a:solidFill>
            <a:srgbClr val="00AFA3"/>
          </a:solidFill>
          <a:ln w="12700">
            <a:solidFill>
              <a:srgbClr val="00AFA3"/>
            </a:solidFill>
            <a:prstDash val="solid"/>
          </a:ln>
        </p:spPr>
        <p:txBody>
          <a:bodyPr/>
          <a:lstStyle/>
          <a:p>
            <a:endParaRPr lang="en-DE"/>
          </a:p>
        </p:txBody>
      </p:sp>
      <p:sp>
        <p:nvSpPr>
          <p:cNvPr id="6" name="Text 4"/>
          <p:cNvSpPr/>
          <p:nvPr/>
        </p:nvSpPr>
        <p:spPr>
          <a:xfrm>
            <a:off x="914400" y="1499616"/>
            <a:ext cx="3017520" cy="292608"/>
          </a:xfrm>
          <a:prstGeom prst="rect">
            <a:avLst/>
          </a:prstGeom>
          <a:noFill/>
          <a:ln/>
        </p:spPr>
        <p:txBody>
          <a:bodyPr wrap="square" lIns="0" tIns="0" rIns="0" bIns="0" rtlCol="0" anchor="ctr"/>
          <a:lstStyle/>
          <a:p>
            <a:pPr marL="0" indent="0">
              <a:buNone/>
            </a:pPr>
            <a:r>
              <a:rPr lang="en-US" sz="1700" b="1" dirty="0">
                <a:solidFill>
                  <a:srgbClr val="073B4C"/>
                </a:solidFill>
              </a:rPr>
              <a:t>1. Retrofit the fleet</a:t>
            </a:r>
            <a:endParaRPr lang="en-US" sz="1700" dirty="0"/>
          </a:p>
        </p:txBody>
      </p:sp>
      <p:sp>
        <p:nvSpPr>
          <p:cNvPr id="7" name="Text 5"/>
          <p:cNvSpPr/>
          <p:nvPr/>
        </p:nvSpPr>
        <p:spPr>
          <a:xfrm>
            <a:off x="914400" y="1956816"/>
            <a:ext cx="2999232" cy="3511296"/>
          </a:xfrm>
          <a:prstGeom prst="rect">
            <a:avLst/>
          </a:prstGeom>
          <a:noFill/>
          <a:ln/>
        </p:spPr>
        <p:txBody>
          <a:bodyPr wrap="square" lIns="254" tIns="254" rIns="254" bIns="254" rtlCol="0" anchor="t"/>
          <a:lstStyle/>
          <a:p>
            <a:pPr marL="0" indent="0">
              <a:buNone/>
            </a:pPr>
            <a:r>
              <a:rPr lang="en-US" sz="1250" dirty="0">
                <a:solidFill>
                  <a:srgbClr val="334B50"/>
                </a:solidFill>
              </a:rPr>
              <a:t>• Energy-efficiency devices</a:t>
            </a:r>
            <a:endParaRPr lang="en-US" sz="1250" dirty="0"/>
          </a:p>
          <a:p>
            <a:pPr marL="0" indent="0">
              <a:buNone/>
            </a:pPr>
            <a:r>
              <a:rPr lang="en-US" sz="1250" dirty="0">
                <a:solidFill>
                  <a:srgbClr val="334B50"/>
                </a:solidFill>
              </a:rPr>
              <a:t>• Hybridisation and energy storage</a:t>
            </a:r>
            <a:endParaRPr lang="en-US" sz="1250" dirty="0"/>
          </a:p>
          <a:p>
            <a:pPr marL="0" indent="0">
              <a:buNone/>
            </a:pPr>
            <a:r>
              <a:rPr lang="en-US" sz="1250" dirty="0">
                <a:solidFill>
                  <a:srgbClr val="334B50"/>
                </a:solidFill>
              </a:rPr>
              <a:t>• Fuel-ready conversions</a:t>
            </a:r>
            <a:endParaRPr lang="en-US" sz="1250" dirty="0"/>
          </a:p>
          <a:p>
            <a:pPr marL="0" indent="0">
              <a:buNone/>
            </a:pPr>
            <a:r>
              <a:rPr lang="en-US" sz="1250" dirty="0">
                <a:solidFill>
                  <a:srgbClr val="334B50"/>
                </a:solidFill>
              </a:rPr>
              <a:t>• Digital optimisation</a:t>
            </a:r>
            <a:endParaRPr lang="en-US" sz="1250" dirty="0"/>
          </a:p>
          <a:p>
            <a:pPr marL="0" indent="0">
              <a:buNone/>
            </a:pPr>
            <a:endParaRPr lang="en-US" sz="1250" dirty="0"/>
          </a:p>
          <a:p>
            <a:pPr marL="0" indent="0">
              <a:buNone/>
            </a:pPr>
            <a:r>
              <a:rPr lang="en-US" sz="1250" dirty="0">
                <a:solidFill>
                  <a:srgbClr val="334B50"/>
                </a:solidFill>
              </a:rPr>
              <a:t>Best suited where remaining vessel life and operational profile support the investment.</a:t>
            </a:r>
            <a:endParaRPr lang="en-US" sz="1250" dirty="0"/>
          </a:p>
        </p:txBody>
      </p:sp>
      <p:sp>
        <p:nvSpPr>
          <p:cNvPr id="8" name="Shape 6"/>
          <p:cNvSpPr/>
          <p:nvPr/>
        </p:nvSpPr>
        <p:spPr>
          <a:xfrm>
            <a:off x="4370832" y="1298448"/>
            <a:ext cx="3456432" cy="4315968"/>
          </a:xfrm>
          <a:prstGeom prst="roundRect">
            <a:avLst>
              <a:gd name="adj" fmla="val 1587"/>
            </a:avLst>
          </a:prstGeom>
          <a:solidFill>
            <a:srgbClr val="FFFFFF"/>
          </a:solidFill>
          <a:ln w="12700">
            <a:solidFill>
              <a:srgbClr val="D4E6E4"/>
            </a:solidFill>
            <a:prstDash val="solid"/>
          </a:ln>
          <a:effectLst>
            <a:outerShdw blurRad="12700" dist="6350" dir="2700000" algn="bl" rotWithShape="0">
              <a:srgbClr val="000000">
                <a:alpha val="10000"/>
              </a:srgbClr>
            </a:outerShdw>
          </a:effectLst>
        </p:spPr>
        <p:txBody>
          <a:bodyPr/>
          <a:lstStyle/>
          <a:p>
            <a:endParaRPr lang="en-DE"/>
          </a:p>
        </p:txBody>
      </p:sp>
      <p:sp>
        <p:nvSpPr>
          <p:cNvPr id="9" name="Shape 7"/>
          <p:cNvSpPr/>
          <p:nvPr/>
        </p:nvSpPr>
        <p:spPr>
          <a:xfrm>
            <a:off x="4370832" y="1298448"/>
            <a:ext cx="82296" cy="4315968"/>
          </a:xfrm>
          <a:prstGeom prst="rect">
            <a:avLst/>
          </a:prstGeom>
          <a:solidFill>
            <a:srgbClr val="4CB6D6"/>
          </a:solidFill>
          <a:ln w="12700">
            <a:solidFill>
              <a:srgbClr val="4CB6D6"/>
            </a:solidFill>
            <a:prstDash val="solid"/>
          </a:ln>
        </p:spPr>
        <p:txBody>
          <a:bodyPr/>
          <a:lstStyle/>
          <a:p>
            <a:endParaRPr lang="en-DE"/>
          </a:p>
        </p:txBody>
      </p:sp>
      <p:sp>
        <p:nvSpPr>
          <p:cNvPr id="10" name="Text 8"/>
          <p:cNvSpPr/>
          <p:nvPr/>
        </p:nvSpPr>
        <p:spPr>
          <a:xfrm>
            <a:off x="4626864" y="1499616"/>
            <a:ext cx="3017520" cy="292608"/>
          </a:xfrm>
          <a:prstGeom prst="rect">
            <a:avLst/>
          </a:prstGeom>
          <a:noFill/>
          <a:ln/>
        </p:spPr>
        <p:txBody>
          <a:bodyPr wrap="square" lIns="0" tIns="0" rIns="0" bIns="0" rtlCol="0" anchor="ctr"/>
          <a:lstStyle/>
          <a:p>
            <a:pPr marL="0" indent="0">
              <a:buNone/>
            </a:pPr>
            <a:r>
              <a:rPr lang="en-US" sz="1700" b="1" dirty="0">
                <a:solidFill>
                  <a:srgbClr val="073B4C"/>
                </a:solidFill>
              </a:rPr>
              <a:t>2. Build for optionality</a:t>
            </a:r>
            <a:endParaRPr lang="en-US" sz="1700" dirty="0"/>
          </a:p>
        </p:txBody>
      </p:sp>
      <p:sp>
        <p:nvSpPr>
          <p:cNvPr id="11" name="Text 9"/>
          <p:cNvSpPr/>
          <p:nvPr/>
        </p:nvSpPr>
        <p:spPr>
          <a:xfrm>
            <a:off x="4626864" y="1956816"/>
            <a:ext cx="2999232" cy="3511296"/>
          </a:xfrm>
          <a:prstGeom prst="rect">
            <a:avLst/>
          </a:prstGeom>
          <a:noFill/>
          <a:ln/>
        </p:spPr>
        <p:txBody>
          <a:bodyPr wrap="square" lIns="254" tIns="254" rIns="254" bIns="254" rtlCol="0" anchor="t"/>
          <a:lstStyle/>
          <a:p>
            <a:pPr marL="0" indent="0">
              <a:buNone/>
            </a:pPr>
            <a:r>
              <a:rPr lang="en-US" sz="1250" dirty="0">
                <a:solidFill>
                  <a:srgbClr val="334B50"/>
                </a:solidFill>
              </a:rPr>
              <a:t>• Flexible machinery layouts</a:t>
            </a:r>
            <a:endParaRPr lang="en-US" sz="1250" dirty="0"/>
          </a:p>
          <a:p>
            <a:pPr marL="0" indent="0">
              <a:buNone/>
            </a:pPr>
            <a:r>
              <a:rPr lang="en-US" sz="1250" dirty="0">
                <a:solidFill>
                  <a:srgbClr val="334B50"/>
                </a:solidFill>
              </a:rPr>
              <a:t>• Space and segregation provisions</a:t>
            </a:r>
            <a:endParaRPr lang="en-US" sz="1250" dirty="0"/>
          </a:p>
          <a:p>
            <a:pPr marL="0" indent="0">
              <a:buNone/>
            </a:pPr>
            <a:r>
              <a:rPr lang="en-US" sz="1250" dirty="0">
                <a:solidFill>
                  <a:srgbClr val="334B50"/>
                </a:solidFill>
              </a:rPr>
              <a:t>• Future fuel tank integration</a:t>
            </a:r>
            <a:endParaRPr lang="en-US" sz="1250" dirty="0"/>
          </a:p>
          <a:p>
            <a:pPr marL="0" indent="0">
              <a:buNone/>
            </a:pPr>
            <a:r>
              <a:rPr lang="en-US" sz="1250" dirty="0">
                <a:solidFill>
                  <a:srgbClr val="334B50"/>
                </a:solidFill>
              </a:rPr>
              <a:t>• Modular electrical architecture</a:t>
            </a:r>
            <a:endParaRPr lang="en-US" sz="1250" dirty="0"/>
          </a:p>
          <a:p>
            <a:pPr marL="0" indent="0">
              <a:buNone/>
            </a:pPr>
            <a:endParaRPr lang="en-US" sz="1250" dirty="0"/>
          </a:p>
          <a:p>
            <a:pPr marL="0" indent="0">
              <a:buNone/>
            </a:pPr>
            <a:r>
              <a:rPr lang="en-US" sz="1250" dirty="0">
                <a:solidFill>
                  <a:srgbClr val="334B50"/>
                </a:solidFill>
              </a:rPr>
              <a:t>Readiness reduces the risk of locking a new vessel into one uncertain pathway.</a:t>
            </a:r>
            <a:endParaRPr lang="en-US" sz="1250" dirty="0"/>
          </a:p>
        </p:txBody>
      </p:sp>
      <p:sp>
        <p:nvSpPr>
          <p:cNvPr id="12" name="Shape 10"/>
          <p:cNvSpPr/>
          <p:nvPr/>
        </p:nvSpPr>
        <p:spPr>
          <a:xfrm>
            <a:off x="8083296" y="1298448"/>
            <a:ext cx="3456432" cy="4315968"/>
          </a:xfrm>
          <a:prstGeom prst="roundRect">
            <a:avLst>
              <a:gd name="adj" fmla="val 1587"/>
            </a:avLst>
          </a:prstGeom>
          <a:solidFill>
            <a:srgbClr val="FFFFFF"/>
          </a:solidFill>
          <a:ln w="12700">
            <a:solidFill>
              <a:srgbClr val="D4E6E4"/>
            </a:solidFill>
            <a:prstDash val="solid"/>
          </a:ln>
          <a:effectLst>
            <a:outerShdw blurRad="12700" dist="6350" dir="2700000" algn="bl" rotWithShape="0">
              <a:srgbClr val="000000">
                <a:alpha val="10000"/>
              </a:srgbClr>
            </a:outerShdw>
          </a:effectLst>
        </p:spPr>
        <p:txBody>
          <a:bodyPr/>
          <a:lstStyle/>
          <a:p>
            <a:endParaRPr lang="en-DE"/>
          </a:p>
        </p:txBody>
      </p:sp>
      <p:sp>
        <p:nvSpPr>
          <p:cNvPr id="13" name="Shape 11"/>
          <p:cNvSpPr/>
          <p:nvPr/>
        </p:nvSpPr>
        <p:spPr>
          <a:xfrm>
            <a:off x="8083296" y="1298448"/>
            <a:ext cx="82296" cy="4315968"/>
          </a:xfrm>
          <a:prstGeom prst="rect">
            <a:avLst/>
          </a:prstGeom>
          <a:solidFill>
            <a:srgbClr val="72C47D"/>
          </a:solidFill>
          <a:ln w="12700">
            <a:solidFill>
              <a:srgbClr val="72C47D"/>
            </a:solidFill>
            <a:prstDash val="solid"/>
          </a:ln>
        </p:spPr>
        <p:txBody>
          <a:bodyPr/>
          <a:lstStyle/>
          <a:p>
            <a:endParaRPr lang="en-DE"/>
          </a:p>
        </p:txBody>
      </p:sp>
      <p:sp>
        <p:nvSpPr>
          <p:cNvPr id="14" name="Text 12"/>
          <p:cNvSpPr/>
          <p:nvPr/>
        </p:nvSpPr>
        <p:spPr>
          <a:xfrm>
            <a:off x="8339328" y="1499616"/>
            <a:ext cx="3017520" cy="292608"/>
          </a:xfrm>
          <a:prstGeom prst="rect">
            <a:avLst/>
          </a:prstGeom>
          <a:noFill/>
          <a:ln/>
        </p:spPr>
        <p:txBody>
          <a:bodyPr wrap="square" lIns="0" tIns="0" rIns="0" bIns="0" rtlCol="0" anchor="ctr"/>
          <a:lstStyle/>
          <a:p>
            <a:pPr marL="0" indent="0">
              <a:buNone/>
            </a:pPr>
            <a:r>
              <a:rPr lang="en-US" sz="1700" b="1" dirty="0">
                <a:solidFill>
                  <a:srgbClr val="073B4C"/>
                </a:solidFill>
              </a:rPr>
              <a:t>3. Optimise operations</a:t>
            </a:r>
            <a:endParaRPr lang="en-US" sz="1700" dirty="0"/>
          </a:p>
        </p:txBody>
      </p:sp>
      <p:sp>
        <p:nvSpPr>
          <p:cNvPr id="15" name="Text 13"/>
          <p:cNvSpPr/>
          <p:nvPr/>
        </p:nvSpPr>
        <p:spPr>
          <a:xfrm>
            <a:off x="8339328" y="1956816"/>
            <a:ext cx="2999232" cy="3511296"/>
          </a:xfrm>
          <a:prstGeom prst="rect">
            <a:avLst/>
          </a:prstGeom>
          <a:noFill/>
          <a:ln/>
        </p:spPr>
        <p:txBody>
          <a:bodyPr wrap="square" lIns="254" tIns="254" rIns="254" bIns="254" rtlCol="0" anchor="t"/>
          <a:lstStyle/>
          <a:p>
            <a:pPr marL="0" indent="0">
              <a:buNone/>
            </a:pPr>
            <a:r>
              <a:rPr lang="en-US" sz="1250" dirty="0">
                <a:solidFill>
                  <a:srgbClr val="334B50"/>
                </a:solidFill>
              </a:rPr>
              <a:t>• Peak shaving and EMS</a:t>
            </a:r>
            <a:endParaRPr lang="en-US" sz="1250" dirty="0"/>
          </a:p>
          <a:p>
            <a:pPr marL="0" indent="0">
              <a:buNone/>
            </a:pPr>
            <a:r>
              <a:rPr lang="en-US" sz="1250" dirty="0">
                <a:solidFill>
                  <a:srgbClr val="334B50"/>
                </a:solidFill>
              </a:rPr>
              <a:t>• Voyage and speed optimisation</a:t>
            </a:r>
            <a:endParaRPr lang="en-US" sz="1250" dirty="0"/>
          </a:p>
          <a:p>
            <a:pPr marL="0" indent="0">
              <a:buNone/>
            </a:pPr>
            <a:r>
              <a:rPr lang="en-US" sz="1250" dirty="0">
                <a:solidFill>
                  <a:srgbClr val="334B50"/>
                </a:solidFill>
              </a:rPr>
              <a:t>• Port-area zero-emission operation</a:t>
            </a:r>
            <a:endParaRPr lang="en-US" sz="1250" dirty="0"/>
          </a:p>
          <a:p>
            <a:pPr marL="0" indent="0">
              <a:buNone/>
            </a:pPr>
            <a:r>
              <a:rPr lang="en-US" sz="1250" dirty="0">
                <a:solidFill>
                  <a:srgbClr val="334B50"/>
                </a:solidFill>
              </a:rPr>
              <a:t>• Infrastructure-aware deployment</a:t>
            </a:r>
            <a:endParaRPr lang="en-US" sz="1250" dirty="0"/>
          </a:p>
          <a:p>
            <a:pPr marL="0" indent="0">
              <a:buNone/>
            </a:pPr>
            <a:endParaRPr lang="en-US" sz="1250" dirty="0"/>
          </a:p>
          <a:p>
            <a:pPr marL="0" indent="0">
              <a:buNone/>
            </a:pPr>
            <a:r>
              <a:rPr lang="en-US" sz="1250" dirty="0">
                <a:solidFill>
                  <a:srgbClr val="334B50"/>
                </a:solidFill>
              </a:rPr>
              <a:t>Operational measures can support near-term reductions while technology scales.</a:t>
            </a:r>
            <a:endParaRPr lang="en-US" sz="1250" dirty="0"/>
          </a:p>
        </p:txBody>
      </p:sp>
      <p:sp>
        <p:nvSpPr>
          <p:cNvPr id="25" name="Slide Number Placeholder 0"/>
          <p:cNvSpPr>
            <a:spLocks noGrp="1"/>
          </p:cNvSpPr>
          <p:nvPr>
            <p:ph type="sldNum" sz="quarter" idx="4294967295"/>
          </p:nvPr>
        </p:nvSpPr>
        <p:spPr>
          <a:xfrm>
            <a:off x="11722608" y="609000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66928" y="384048"/>
            <a:ext cx="10972800" cy="475488"/>
          </a:xfrm>
          <a:prstGeom prst="rect">
            <a:avLst/>
          </a:prstGeom>
          <a:noFill/>
          <a:ln/>
        </p:spPr>
        <p:txBody>
          <a:bodyPr wrap="square" lIns="0" tIns="0" rIns="0" bIns="0" rtlCol="0" anchor="ctr"/>
          <a:lstStyle/>
          <a:p>
            <a:pPr marL="0" indent="0">
              <a:buNone/>
            </a:pPr>
            <a:r>
              <a:rPr lang="en-US" sz="2800" b="1" dirty="0">
                <a:solidFill>
                  <a:srgbClr val="073B4C"/>
                </a:solidFill>
                <a:latin typeface="Aptos Display" pitchFamily="34" charset="0"/>
                <a:ea typeface="Aptos Display" pitchFamily="34" charset="-122"/>
                <a:cs typeface="Aptos Display" pitchFamily="34" charset="-120"/>
              </a:rPr>
              <a:t>Key trends: a portfolio, not a winner-takes-all race</a:t>
            </a:r>
            <a:endParaRPr lang="en-US" sz="2800" dirty="0"/>
          </a:p>
        </p:txBody>
      </p:sp>
      <p:sp>
        <p:nvSpPr>
          <p:cNvPr id="3" name="Text 1"/>
          <p:cNvSpPr/>
          <p:nvPr/>
        </p:nvSpPr>
        <p:spPr>
          <a:xfrm>
            <a:off x="585216" y="896112"/>
            <a:ext cx="10698480" cy="292608"/>
          </a:xfrm>
          <a:prstGeom prst="rect">
            <a:avLst/>
          </a:prstGeom>
          <a:noFill/>
          <a:ln/>
        </p:spPr>
        <p:txBody>
          <a:bodyPr wrap="square" lIns="0" tIns="0" rIns="0" bIns="0" rtlCol="0" anchor="ctr"/>
          <a:lstStyle/>
          <a:p>
            <a:pPr marL="0" indent="0">
              <a:buNone/>
            </a:pPr>
            <a:r>
              <a:rPr lang="en-US" sz="1300" dirty="0">
                <a:solidFill>
                  <a:srgbClr val="66777A"/>
                </a:solidFill>
              </a:rPr>
              <a:t>Near-term deployability and long-term transformation must be managed together.</a:t>
            </a:r>
            <a:endParaRPr lang="en-US" sz="1300" dirty="0"/>
          </a:p>
        </p:txBody>
      </p:sp>
      <p:sp>
        <p:nvSpPr>
          <p:cNvPr id="5" name="Shape 2"/>
          <p:cNvSpPr/>
          <p:nvPr/>
        </p:nvSpPr>
        <p:spPr>
          <a:xfrm>
            <a:off x="685800" y="1371600"/>
            <a:ext cx="5715000" cy="1188720"/>
          </a:xfrm>
          <a:prstGeom prst="roundRect">
            <a:avLst>
              <a:gd name="adj" fmla="val 3846"/>
            </a:avLst>
          </a:prstGeom>
          <a:solidFill>
            <a:srgbClr val="FFFFFF"/>
          </a:solidFill>
          <a:ln w="19050">
            <a:solidFill>
              <a:srgbClr val="72C47D"/>
            </a:solidFill>
            <a:prstDash val="solid"/>
          </a:ln>
        </p:spPr>
        <p:txBody>
          <a:bodyPr/>
          <a:lstStyle/>
          <a:p>
            <a:endParaRPr lang="en-DE"/>
          </a:p>
        </p:txBody>
      </p:sp>
      <p:sp>
        <p:nvSpPr>
          <p:cNvPr id="6" name="Shape 3"/>
          <p:cNvSpPr/>
          <p:nvPr/>
        </p:nvSpPr>
        <p:spPr>
          <a:xfrm>
            <a:off x="896112" y="1536192"/>
            <a:ext cx="1234440" cy="347472"/>
          </a:xfrm>
          <a:prstGeom prst="roundRect">
            <a:avLst>
              <a:gd name="adj" fmla="val 15789"/>
            </a:avLst>
          </a:prstGeom>
          <a:solidFill>
            <a:srgbClr val="72C47D"/>
          </a:solidFill>
          <a:ln w="12700">
            <a:solidFill>
              <a:srgbClr val="72C47D"/>
            </a:solidFill>
            <a:prstDash val="solid"/>
          </a:ln>
          <a:effectLst>
            <a:outerShdw blurRad="12700" dist="5080" dir="2700000" algn="bl" rotWithShape="0">
              <a:srgbClr val="000000">
                <a:alpha val="12000"/>
              </a:srgbClr>
            </a:outerShdw>
          </a:effectLst>
        </p:spPr>
        <p:txBody>
          <a:bodyPr/>
          <a:lstStyle/>
          <a:p>
            <a:endParaRPr lang="en-DE"/>
          </a:p>
        </p:txBody>
      </p:sp>
      <p:sp>
        <p:nvSpPr>
          <p:cNvPr id="7" name="Text 4"/>
          <p:cNvSpPr/>
          <p:nvPr/>
        </p:nvSpPr>
        <p:spPr>
          <a:xfrm>
            <a:off x="969264" y="1613916"/>
            <a:ext cx="1088136" cy="164592"/>
          </a:xfrm>
          <a:prstGeom prst="rect">
            <a:avLst/>
          </a:prstGeom>
          <a:noFill/>
          <a:ln/>
        </p:spPr>
        <p:txBody>
          <a:bodyPr wrap="square" lIns="0" tIns="0" rIns="0" bIns="0" rtlCol="0" anchor="ctr"/>
          <a:lstStyle/>
          <a:p>
            <a:pPr marL="0" indent="0" algn="ctr">
              <a:buNone/>
            </a:pPr>
            <a:r>
              <a:rPr lang="en-US" sz="1100" b="1" dirty="0">
                <a:solidFill>
                  <a:srgbClr val="FFFFFF"/>
                </a:solidFill>
              </a:rPr>
              <a:t>DEPLOY NOW</a:t>
            </a:r>
            <a:endParaRPr lang="en-US" sz="1100" dirty="0"/>
          </a:p>
        </p:txBody>
      </p:sp>
      <p:sp>
        <p:nvSpPr>
          <p:cNvPr id="8" name="Text 5"/>
          <p:cNvSpPr/>
          <p:nvPr/>
        </p:nvSpPr>
        <p:spPr>
          <a:xfrm>
            <a:off x="2377440" y="1508760"/>
            <a:ext cx="3703320" cy="320040"/>
          </a:xfrm>
          <a:prstGeom prst="rect">
            <a:avLst/>
          </a:prstGeom>
          <a:noFill/>
          <a:ln/>
        </p:spPr>
        <p:txBody>
          <a:bodyPr wrap="square" lIns="0" tIns="0" rIns="0" bIns="0" rtlCol="0" anchor="ctr"/>
          <a:lstStyle/>
          <a:p>
            <a:pPr marL="0" indent="0">
              <a:buNone/>
            </a:pPr>
            <a:r>
              <a:rPr lang="en-US" sz="1500" b="1" dirty="0">
                <a:solidFill>
                  <a:srgbClr val="073B4C"/>
                </a:solidFill>
              </a:rPr>
              <a:t>Efficiency devices, optimisation, selected biofuels</a:t>
            </a:r>
            <a:endParaRPr lang="en-US" sz="1500" dirty="0"/>
          </a:p>
        </p:txBody>
      </p:sp>
      <p:sp>
        <p:nvSpPr>
          <p:cNvPr id="9" name="Text 6"/>
          <p:cNvSpPr/>
          <p:nvPr/>
        </p:nvSpPr>
        <p:spPr>
          <a:xfrm>
            <a:off x="2377440" y="1965960"/>
            <a:ext cx="3657600" cy="365760"/>
          </a:xfrm>
          <a:prstGeom prst="rect">
            <a:avLst/>
          </a:prstGeom>
          <a:noFill/>
          <a:ln/>
        </p:spPr>
        <p:txBody>
          <a:bodyPr wrap="square" lIns="0" tIns="0" rIns="0" bIns="0" rtlCol="0" anchor="ctr"/>
          <a:lstStyle/>
          <a:p>
            <a:pPr marL="0" indent="0">
              <a:buNone/>
            </a:pPr>
            <a:r>
              <a:rPr lang="en-US" sz="1250" dirty="0">
                <a:solidFill>
                  <a:srgbClr val="66777A"/>
                </a:solidFill>
              </a:rPr>
              <a:t>Reduce energy demand and use available pathways</a:t>
            </a:r>
            <a:endParaRPr lang="en-US" sz="1250" dirty="0"/>
          </a:p>
        </p:txBody>
      </p:sp>
      <p:sp>
        <p:nvSpPr>
          <p:cNvPr id="10" name="Shape 7"/>
          <p:cNvSpPr/>
          <p:nvPr/>
        </p:nvSpPr>
        <p:spPr>
          <a:xfrm>
            <a:off x="685800" y="2852928"/>
            <a:ext cx="5715000" cy="1188720"/>
          </a:xfrm>
          <a:prstGeom prst="roundRect">
            <a:avLst>
              <a:gd name="adj" fmla="val 3846"/>
            </a:avLst>
          </a:prstGeom>
          <a:solidFill>
            <a:srgbClr val="FFFFFF"/>
          </a:solidFill>
          <a:ln w="19050">
            <a:solidFill>
              <a:srgbClr val="4CB6D6"/>
            </a:solidFill>
            <a:prstDash val="solid"/>
          </a:ln>
        </p:spPr>
        <p:txBody>
          <a:bodyPr/>
          <a:lstStyle/>
          <a:p>
            <a:endParaRPr lang="en-DE"/>
          </a:p>
        </p:txBody>
      </p:sp>
      <p:sp>
        <p:nvSpPr>
          <p:cNvPr id="11" name="Shape 8"/>
          <p:cNvSpPr/>
          <p:nvPr/>
        </p:nvSpPr>
        <p:spPr>
          <a:xfrm>
            <a:off x="896112" y="3017520"/>
            <a:ext cx="1234440" cy="347472"/>
          </a:xfrm>
          <a:prstGeom prst="roundRect">
            <a:avLst>
              <a:gd name="adj" fmla="val 15789"/>
            </a:avLst>
          </a:prstGeom>
          <a:solidFill>
            <a:srgbClr val="4CB6D6"/>
          </a:solidFill>
          <a:ln w="12700">
            <a:solidFill>
              <a:srgbClr val="4CB6D6"/>
            </a:solidFill>
            <a:prstDash val="solid"/>
          </a:ln>
          <a:effectLst>
            <a:outerShdw blurRad="12700" dist="5080" dir="2700000" algn="bl" rotWithShape="0">
              <a:srgbClr val="000000">
                <a:alpha val="12000"/>
              </a:srgbClr>
            </a:outerShdw>
          </a:effectLst>
        </p:spPr>
        <p:txBody>
          <a:bodyPr/>
          <a:lstStyle/>
          <a:p>
            <a:endParaRPr lang="en-DE"/>
          </a:p>
        </p:txBody>
      </p:sp>
      <p:sp>
        <p:nvSpPr>
          <p:cNvPr id="12" name="Text 9"/>
          <p:cNvSpPr/>
          <p:nvPr/>
        </p:nvSpPr>
        <p:spPr>
          <a:xfrm>
            <a:off x="969264" y="3095244"/>
            <a:ext cx="1088136" cy="164592"/>
          </a:xfrm>
          <a:prstGeom prst="rect">
            <a:avLst/>
          </a:prstGeom>
          <a:noFill/>
          <a:ln/>
        </p:spPr>
        <p:txBody>
          <a:bodyPr wrap="square" lIns="0" tIns="0" rIns="0" bIns="0" rtlCol="0" anchor="ctr"/>
          <a:lstStyle/>
          <a:p>
            <a:pPr marL="0" indent="0" algn="ctr">
              <a:buNone/>
            </a:pPr>
            <a:r>
              <a:rPr lang="en-US" sz="1100" b="1" dirty="0">
                <a:solidFill>
                  <a:srgbClr val="FFFFFF"/>
                </a:solidFill>
              </a:rPr>
              <a:t>SCALE NEXT</a:t>
            </a:r>
            <a:endParaRPr lang="en-US" sz="1100" dirty="0"/>
          </a:p>
        </p:txBody>
      </p:sp>
      <p:sp>
        <p:nvSpPr>
          <p:cNvPr id="13" name="Text 10"/>
          <p:cNvSpPr/>
          <p:nvPr/>
        </p:nvSpPr>
        <p:spPr>
          <a:xfrm>
            <a:off x="2377440" y="2990088"/>
            <a:ext cx="3703320" cy="320040"/>
          </a:xfrm>
          <a:prstGeom prst="rect">
            <a:avLst/>
          </a:prstGeom>
          <a:noFill/>
          <a:ln/>
        </p:spPr>
        <p:txBody>
          <a:bodyPr wrap="square" lIns="0" tIns="0" rIns="0" bIns="0" rtlCol="0" anchor="ctr"/>
          <a:lstStyle/>
          <a:p>
            <a:pPr marL="0" indent="0">
              <a:buNone/>
            </a:pPr>
            <a:r>
              <a:rPr lang="en-US" sz="1500" b="1" dirty="0">
                <a:solidFill>
                  <a:srgbClr val="073B4C"/>
                </a:solidFill>
              </a:rPr>
              <a:t>Methanol, batteries and hybrid systems</a:t>
            </a:r>
            <a:endParaRPr lang="en-US" sz="1500" dirty="0"/>
          </a:p>
        </p:txBody>
      </p:sp>
      <p:sp>
        <p:nvSpPr>
          <p:cNvPr id="14" name="Text 11"/>
          <p:cNvSpPr/>
          <p:nvPr/>
        </p:nvSpPr>
        <p:spPr>
          <a:xfrm>
            <a:off x="2377440" y="3447288"/>
            <a:ext cx="3657600" cy="365760"/>
          </a:xfrm>
          <a:prstGeom prst="rect">
            <a:avLst/>
          </a:prstGeom>
          <a:noFill/>
          <a:ln/>
        </p:spPr>
        <p:txBody>
          <a:bodyPr wrap="square" lIns="0" tIns="0" rIns="0" bIns="0" rtlCol="0" anchor="ctr"/>
          <a:lstStyle/>
          <a:p>
            <a:pPr marL="0" indent="0">
              <a:buNone/>
            </a:pPr>
            <a:r>
              <a:rPr lang="en-US" sz="1250" dirty="0">
                <a:solidFill>
                  <a:srgbClr val="66777A"/>
                </a:solidFill>
              </a:rPr>
              <a:t>Build infrastructure and repeatable business cases</a:t>
            </a:r>
            <a:endParaRPr lang="en-US" sz="1250" dirty="0"/>
          </a:p>
        </p:txBody>
      </p:sp>
      <p:sp>
        <p:nvSpPr>
          <p:cNvPr id="15" name="Shape 12"/>
          <p:cNvSpPr/>
          <p:nvPr/>
        </p:nvSpPr>
        <p:spPr>
          <a:xfrm>
            <a:off x="685800" y="4334256"/>
            <a:ext cx="5715000" cy="1188720"/>
          </a:xfrm>
          <a:prstGeom prst="roundRect">
            <a:avLst>
              <a:gd name="adj" fmla="val 3846"/>
            </a:avLst>
          </a:prstGeom>
          <a:solidFill>
            <a:srgbClr val="FFFFFF"/>
          </a:solidFill>
          <a:ln w="19050">
            <a:solidFill>
              <a:srgbClr val="F2B84B"/>
            </a:solidFill>
            <a:prstDash val="solid"/>
          </a:ln>
        </p:spPr>
        <p:txBody>
          <a:bodyPr/>
          <a:lstStyle/>
          <a:p>
            <a:endParaRPr lang="en-DE"/>
          </a:p>
        </p:txBody>
      </p:sp>
      <p:sp>
        <p:nvSpPr>
          <p:cNvPr id="16" name="Shape 13"/>
          <p:cNvSpPr/>
          <p:nvPr/>
        </p:nvSpPr>
        <p:spPr>
          <a:xfrm>
            <a:off x="896112" y="4498848"/>
            <a:ext cx="1234440" cy="347472"/>
          </a:xfrm>
          <a:prstGeom prst="roundRect">
            <a:avLst>
              <a:gd name="adj" fmla="val 15789"/>
            </a:avLst>
          </a:prstGeom>
          <a:solidFill>
            <a:srgbClr val="F2B84B"/>
          </a:solidFill>
          <a:ln w="12700">
            <a:solidFill>
              <a:srgbClr val="F2B84B"/>
            </a:solidFill>
            <a:prstDash val="solid"/>
          </a:ln>
          <a:effectLst>
            <a:outerShdw blurRad="12700" dist="5080" dir="2700000" algn="bl" rotWithShape="0">
              <a:srgbClr val="000000">
                <a:alpha val="12000"/>
              </a:srgbClr>
            </a:outerShdw>
          </a:effectLst>
        </p:spPr>
        <p:txBody>
          <a:bodyPr/>
          <a:lstStyle/>
          <a:p>
            <a:endParaRPr lang="en-DE"/>
          </a:p>
        </p:txBody>
      </p:sp>
      <p:sp>
        <p:nvSpPr>
          <p:cNvPr id="17" name="Text 14"/>
          <p:cNvSpPr/>
          <p:nvPr/>
        </p:nvSpPr>
        <p:spPr>
          <a:xfrm>
            <a:off x="969264" y="4576572"/>
            <a:ext cx="1088136" cy="164592"/>
          </a:xfrm>
          <a:prstGeom prst="rect">
            <a:avLst/>
          </a:prstGeom>
          <a:noFill/>
          <a:ln/>
        </p:spPr>
        <p:txBody>
          <a:bodyPr wrap="square" lIns="0" tIns="0" rIns="0" bIns="0" rtlCol="0" anchor="ctr"/>
          <a:lstStyle/>
          <a:p>
            <a:pPr marL="0" indent="0" algn="ctr">
              <a:buNone/>
            </a:pPr>
            <a:r>
              <a:rPr lang="en-US" sz="1100" b="1" dirty="0">
                <a:solidFill>
                  <a:srgbClr val="FFFFFF"/>
                </a:solidFill>
              </a:rPr>
              <a:t>DESIGN FOR</a:t>
            </a:r>
            <a:endParaRPr lang="en-US" sz="1100" dirty="0"/>
          </a:p>
        </p:txBody>
      </p:sp>
      <p:sp>
        <p:nvSpPr>
          <p:cNvPr id="18" name="Text 15"/>
          <p:cNvSpPr/>
          <p:nvPr/>
        </p:nvSpPr>
        <p:spPr>
          <a:xfrm>
            <a:off x="2377440" y="4471416"/>
            <a:ext cx="3703320" cy="320040"/>
          </a:xfrm>
          <a:prstGeom prst="rect">
            <a:avLst/>
          </a:prstGeom>
          <a:noFill/>
          <a:ln/>
        </p:spPr>
        <p:txBody>
          <a:bodyPr wrap="square" lIns="0" tIns="0" rIns="0" bIns="0" rtlCol="0" anchor="ctr"/>
          <a:lstStyle/>
          <a:p>
            <a:pPr marL="0" indent="0">
              <a:buNone/>
            </a:pPr>
            <a:r>
              <a:rPr lang="en-US" sz="1500" b="1" dirty="0">
                <a:solidFill>
                  <a:srgbClr val="073B4C"/>
                </a:solidFill>
              </a:rPr>
              <a:t>Hydrogen, ammonia and advanced fuel cells</a:t>
            </a:r>
            <a:endParaRPr lang="en-US" sz="1500" dirty="0"/>
          </a:p>
        </p:txBody>
      </p:sp>
      <p:sp>
        <p:nvSpPr>
          <p:cNvPr id="19" name="Text 16"/>
          <p:cNvSpPr/>
          <p:nvPr/>
        </p:nvSpPr>
        <p:spPr>
          <a:xfrm>
            <a:off x="2377440" y="4928616"/>
            <a:ext cx="3657600" cy="365760"/>
          </a:xfrm>
          <a:prstGeom prst="rect">
            <a:avLst/>
          </a:prstGeom>
          <a:noFill/>
          <a:ln/>
        </p:spPr>
        <p:txBody>
          <a:bodyPr wrap="square" lIns="0" tIns="0" rIns="0" bIns="0" rtlCol="0" anchor="ctr"/>
          <a:lstStyle/>
          <a:p>
            <a:pPr marL="0" indent="0">
              <a:buNone/>
            </a:pPr>
            <a:r>
              <a:rPr lang="en-US" sz="1250" dirty="0">
                <a:solidFill>
                  <a:srgbClr val="66777A"/>
                </a:solidFill>
              </a:rPr>
              <a:t>Reserve space, manage safety and mature supply chains</a:t>
            </a:r>
            <a:endParaRPr lang="en-US" sz="1250" dirty="0"/>
          </a:p>
        </p:txBody>
      </p:sp>
      <p:sp>
        <p:nvSpPr>
          <p:cNvPr id="25" name="Slide Number Placeholder 0"/>
          <p:cNvSpPr>
            <a:spLocks noGrp="1"/>
          </p:cNvSpPr>
          <p:nvPr>
            <p:ph type="sldNum" sz="quarter" idx="4294967295"/>
          </p:nvPr>
        </p:nvSpPr>
        <p:spPr>
          <a:xfrm>
            <a:off x="11722608" y="609000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6</a:t>
            </a:fld>
            <a:endParaRPr lang="en-US"/>
          </a:p>
        </p:txBody>
      </p:sp>
      <p:pic>
        <p:nvPicPr>
          <p:cNvPr id="20" name="Picture Placeholder 5" descr="A close-up of a propeller&#10;&#10;Description automatically generated">
            <a:extLst>
              <a:ext uri="{FF2B5EF4-FFF2-40B4-BE49-F238E27FC236}">
                <a16:creationId xmlns:a16="http://schemas.microsoft.com/office/drawing/2014/main" id="{07CEFE7C-E426-526A-1B4A-C92187D1685C}"/>
              </a:ext>
            </a:extLst>
          </p:cNvPr>
          <p:cNvPicPr>
            <a:picLocks noChangeAspect="1"/>
          </p:cNvPicPr>
          <p:nvPr/>
        </p:nvPicPr>
        <p:blipFill>
          <a:blip r:embed="rId3"/>
          <a:srcRect t="11528" b="11528"/>
          <a:stretch>
            <a:fillRect/>
          </a:stretch>
        </p:blipFill>
        <p:spPr>
          <a:xfrm>
            <a:off x="6611112" y="1110396"/>
            <a:ext cx="4017760" cy="1371713"/>
          </a:xfrm>
          <a:prstGeom prst="rect">
            <a:avLst/>
          </a:prstGeom>
        </p:spPr>
      </p:pic>
      <p:pic>
        <p:nvPicPr>
          <p:cNvPr id="27" name="Picture 26" descr="A picture containing transport, watercraft, water, outdoor&#10;&#10;Description automatically generated">
            <a:extLst>
              <a:ext uri="{FF2B5EF4-FFF2-40B4-BE49-F238E27FC236}">
                <a16:creationId xmlns:a16="http://schemas.microsoft.com/office/drawing/2014/main" id="{FF32A7F2-BE95-DF66-B083-6C36BF739750}"/>
              </a:ext>
            </a:extLst>
          </p:cNvPr>
          <p:cNvPicPr>
            <a:picLocks noChangeAspect="1"/>
          </p:cNvPicPr>
          <p:nvPr/>
        </p:nvPicPr>
        <p:blipFill>
          <a:blip r:embed="rId4"/>
          <a:srcRect t="5052" b="17874"/>
          <a:stretch>
            <a:fillRect/>
          </a:stretch>
        </p:blipFill>
        <p:spPr>
          <a:xfrm>
            <a:off x="9485761" y="2779880"/>
            <a:ext cx="2455853" cy="1261768"/>
          </a:xfrm>
          <a:prstGeom prst="rect">
            <a:avLst/>
          </a:prstGeom>
        </p:spPr>
      </p:pic>
      <p:pic>
        <p:nvPicPr>
          <p:cNvPr id="28" name="Picture Placeholder 4" descr="A boat on the water&#10;&#10;Description automatically generated">
            <a:extLst>
              <a:ext uri="{FF2B5EF4-FFF2-40B4-BE49-F238E27FC236}">
                <a16:creationId xmlns:a16="http://schemas.microsoft.com/office/drawing/2014/main" id="{AF782E96-6AB2-AD00-4604-A4998661007C}"/>
              </a:ext>
            </a:extLst>
          </p:cNvPr>
          <p:cNvPicPr>
            <a:picLocks noChangeAspect="1"/>
          </p:cNvPicPr>
          <p:nvPr/>
        </p:nvPicPr>
        <p:blipFill>
          <a:blip r:embed="rId5"/>
          <a:srcRect t="17475" b="17475"/>
          <a:stretch>
            <a:fillRect/>
          </a:stretch>
        </p:blipFill>
        <p:spPr>
          <a:xfrm>
            <a:off x="6570979" y="2779880"/>
            <a:ext cx="2914782" cy="1261768"/>
          </a:xfrm>
          <a:prstGeom prst="rect">
            <a:avLst/>
          </a:prstGeom>
        </p:spPr>
      </p:pic>
      <p:pic>
        <p:nvPicPr>
          <p:cNvPr id="33" name="Picture Placeholder 4" descr="A large white and blue ship&#10;&#10;Description automatically generated">
            <a:extLst>
              <a:ext uri="{FF2B5EF4-FFF2-40B4-BE49-F238E27FC236}">
                <a16:creationId xmlns:a16="http://schemas.microsoft.com/office/drawing/2014/main" id="{13D87601-1504-3010-BD20-F58396223E2D}"/>
              </a:ext>
            </a:extLst>
          </p:cNvPr>
          <p:cNvPicPr>
            <a:picLocks noChangeAspect="1"/>
          </p:cNvPicPr>
          <p:nvPr/>
        </p:nvPicPr>
        <p:blipFill>
          <a:blip r:embed="rId6"/>
          <a:srcRect t="11408" b="11408"/>
          <a:stretch>
            <a:fillRect/>
          </a:stretch>
        </p:blipFill>
        <p:spPr>
          <a:xfrm>
            <a:off x="6570979" y="4334256"/>
            <a:ext cx="4363368" cy="188884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66928" y="384048"/>
            <a:ext cx="10972800" cy="475488"/>
          </a:xfrm>
          <a:prstGeom prst="rect">
            <a:avLst/>
          </a:prstGeom>
          <a:noFill/>
          <a:ln/>
        </p:spPr>
        <p:txBody>
          <a:bodyPr wrap="square" lIns="0" tIns="0" rIns="0" bIns="0" rtlCol="0" anchor="ctr"/>
          <a:lstStyle/>
          <a:p>
            <a:pPr marL="0" indent="0">
              <a:buNone/>
            </a:pPr>
            <a:r>
              <a:rPr lang="en-US" sz="2800" b="1" dirty="0">
                <a:solidFill>
                  <a:srgbClr val="073B4C"/>
                </a:solidFill>
                <a:latin typeface="Aptos Display" pitchFamily="34" charset="0"/>
                <a:ea typeface="Aptos Display" pitchFamily="34" charset="-122"/>
                <a:cs typeface="Aptos Display" pitchFamily="34" charset="-120"/>
              </a:rPr>
              <a:t>What will determine the pace of fleet transformation?</a:t>
            </a:r>
            <a:endParaRPr lang="en-US" sz="2800" dirty="0"/>
          </a:p>
        </p:txBody>
      </p:sp>
      <p:sp>
        <p:nvSpPr>
          <p:cNvPr id="3" name="Text 1"/>
          <p:cNvSpPr/>
          <p:nvPr/>
        </p:nvSpPr>
        <p:spPr>
          <a:xfrm>
            <a:off x="585216" y="896112"/>
            <a:ext cx="10698480" cy="292608"/>
          </a:xfrm>
          <a:prstGeom prst="rect">
            <a:avLst/>
          </a:prstGeom>
          <a:noFill/>
          <a:ln/>
        </p:spPr>
        <p:txBody>
          <a:bodyPr wrap="square" lIns="0" tIns="0" rIns="0" bIns="0" rtlCol="0" anchor="ctr"/>
          <a:lstStyle/>
          <a:p>
            <a:pPr marL="0" indent="0">
              <a:buNone/>
            </a:pPr>
            <a:r>
              <a:rPr lang="en-US" sz="1300" dirty="0">
                <a:solidFill>
                  <a:srgbClr val="66777A"/>
                </a:solidFill>
              </a:rPr>
              <a:t>Five conditions must move together.</a:t>
            </a:r>
            <a:endParaRPr lang="en-US" sz="1300" dirty="0"/>
          </a:p>
        </p:txBody>
      </p:sp>
      <p:sp>
        <p:nvSpPr>
          <p:cNvPr id="4" name="Shape 2"/>
          <p:cNvSpPr/>
          <p:nvPr/>
        </p:nvSpPr>
        <p:spPr>
          <a:xfrm>
            <a:off x="1216152" y="1463040"/>
            <a:ext cx="1051560" cy="1051560"/>
          </a:xfrm>
          <a:prstGeom prst="ellipse">
            <a:avLst/>
          </a:prstGeom>
          <a:solidFill>
            <a:srgbClr val="073B4C"/>
          </a:solidFill>
          <a:ln w="25400">
            <a:solidFill>
              <a:srgbClr val="FFFFFF"/>
            </a:solidFill>
            <a:prstDash val="solid"/>
          </a:ln>
        </p:spPr>
        <p:txBody>
          <a:bodyPr/>
          <a:lstStyle/>
          <a:p>
            <a:endParaRPr lang="en-DE"/>
          </a:p>
        </p:txBody>
      </p:sp>
      <p:sp>
        <p:nvSpPr>
          <p:cNvPr id="5" name="Text 3"/>
          <p:cNvSpPr/>
          <p:nvPr/>
        </p:nvSpPr>
        <p:spPr>
          <a:xfrm>
            <a:off x="1216152" y="1755648"/>
            <a:ext cx="1051560" cy="320040"/>
          </a:xfrm>
          <a:prstGeom prst="rect">
            <a:avLst/>
          </a:prstGeom>
          <a:noFill/>
          <a:ln/>
        </p:spPr>
        <p:txBody>
          <a:bodyPr wrap="square" lIns="0" tIns="0" rIns="0" bIns="0" rtlCol="0" anchor="ctr"/>
          <a:lstStyle/>
          <a:p>
            <a:pPr marL="0" indent="0" algn="ctr">
              <a:buNone/>
            </a:pPr>
            <a:r>
              <a:rPr lang="en-US" sz="2200" b="1" dirty="0">
                <a:solidFill>
                  <a:srgbClr val="FFFFFF"/>
                </a:solidFill>
              </a:rPr>
              <a:t>1</a:t>
            </a:r>
            <a:endParaRPr lang="en-US" sz="2200" dirty="0"/>
          </a:p>
        </p:txBody>
      </p:sp>
      <p:sp>
        <p:nvSpPr>
          <p:cNvPr id="6" name="Text 4"/>
          <p:cNvSpPr/>
          <p:nvPr/>
        </p:nvSpPr>
        <p:spPr>
          <a:xfrm>
            <a:off x="713232" y="2788920"/>
            <a:ext cx="2057400" cy="777240"/>
          </a:xfrm>
          <a:prstGeom prst="rect">
            <a:avLst/>
          </a:prstGeom>
          <a:noFill/>
          <a:ln/>
        </p:spPr>
        <p:txBody>
          <a:bodyPr wrap="square" lIns="508" tIns="508" rIns="508" bIns="508" rtlCol="0" anchor="ctr"/>
          <a:lstStyle/>
          <a:p>
            <a:pPr marL="0" indent="0" algn="ctr">
              <a:buNone/>
            </a:pPr>
            <a:r>
              <a:rPr lang="en-US" sz="1400" b="1" dirty="0">
                <a:solidFill>
                  <a:srgbClr val="073B4C"/>
                </a:solidFill>
              </a:rPr>
              <a:t>Clear, stable regulation</a:t>
            </a:r>
            <a:endParaRPr lang="en-US" sz="1400" dirty="0"/>
          </a:p>
        </p:txBody>
      </p:sp>
      <p:sp>
        <p:nvSpPr>
          <p:cNvPr id="7" name="Shape 5"/>
          <p:cNvSpPr/>
          <p:nvPr/>
        </p:nvSpPr>
        <p:spPr>
          <a:xfrm>
            <a:off x="2651760" y="1773936"/>
            <a:ext cx="384048" cy="384048"/>
          </a:xfrm>
          <a:prstGeom prst="chevron">
            <a:avLst/>
          </a:prstGeom>
          <a:solidFill>
            <a:srgbClr val="A6E3D8"/>
          </a:solidFill>
          <a:ln w="12700">
            <a:solidFill>
              <a:srgbClr val="A6E3D8"/>
            </a:solidFill>
            <a:prstDash val="solid"/>
          </a:ln>
        </p:spPr>
        <p:txBody>
          <a:bodyPr/>
          <a:lstStyle/>
          <a:p>
            <a:endParaRPr lang="en-DE"/>
          </a:p>
        </p:txBody>
      </p:sp>
      <p:sp>
        <p:nvSpPr>
          <p:cNvPr id="8" name="Shape 6"/>
          <p:cNvSpPr/>
          <p:nvPr/>
        </p:nvSpPr>
        <p:spPr>
          <a:xfrm>
            <a:off x="3483864" y="1463040"/>
            <a:ext cx="1051560" cy="1051560"/>
          </a:xfrm>
          <a:prstGeom prst="ellipse">
            <a:avLst/>
          </a:prstGeom>
          <a:solidFill>
            <a:srgbClr val="00AFA3"/>
          </a:solidFill>
          <a:ln w="25400">
            <a:solidFill>
              <a:srgbClr val="FFFFFF"/>
            </a:solidFill>
            <a:prstDash val="solid"/>
          </a:ln>
        </p:spPr>
        <p:txBody>
          <a:bodyPr/>
          <a:lstStyle/>
          <a:p>
            <a:endParaRPr lang="en-DE"/>
          </a:p>
        </p:txBody>
      </p:sp>
      <p:sp>
        <p:nvSpPr>
          <p:cNvPr id="9" name="Text 7"/>
          <p:cNvSpPr/>
          <p:nvPr/>
        </p:nvSpPr>
        <p:spPr>
          <a:xfrm>
            <a:off x="3483864" y="1755648"/>
            <a:ext cx="1051560" cy="320040"/>
          </a:xfrm>
          <a:prstGeom prst="rect">
            <a:avLst/>
          </a:prstGeom>
          <a:noFill/>
          <a:ln/>
        </p:spPr>
        <p:txBody>
          <a:bodyPr wrap="square" lIns="0" tIns="0" rIns="0" bIns="0" rtlCol="0" anchor="ctr"/>
          <a:lstStyle/>
          <a:p>
            <a:pPr marL="0" indent="0" algn="ctr">
              <a:buNone/>
            </a:pPr>
            <a:r>
              <a:rPr lang="en-US" sz="2200" b="1" dirty="0">
                <a:solidFill>
                  <a:srgbClr val="FFFFFF"/>
                </a:solidFill>
              </a:rPr>
              <a:t>2</a:t>
            </a:r>
            <a:endParaRPr lang="en-US" sz="2200" dirty="0"/>
          </a:p>
        </p:txBody>
      </p:sp>
      <p:sp>
        <p:nvSpPr>
          <p:cNvPr id="10" name="Text 8"/>
          <p:cNvSpPr/>
          <p:nvPr/>
        </p:nvSpPr>
        <p:spPr>
          <a:xfrm>
            <a:off x="2980944" y="2788920"/>
            <a:ext cx="2057400" cy="777240"/>
          </a:xfrm>
          <a:prstGeom prst="rect">
            <a:avLst/>
          </a:prstGeom>
          <a:noFill/>
          <a:ln/>
        </p:spPr>
        <p:txBody>
          <a:bodyPr wrap="square" lIns="508" tIns="508" rIns="508" bIns="508" rtlCol="0" anchor="ctr"/>
          <a:lstStyle/>
          <a:p>
            <a:pPr marL="0" indent="0" algn="ctr">
              <a:buNone/>
            </a:pPr>
            <a:r>
              <a:rPr lang="en-US" sz="1400" b="1" dirty="0">
                <a:solidFill>
                  <a:srgbClr val="073B4C"/>
                </a:solidFill>
              </a:rPr>
              <a:t>Affordable low-GHG energy</a:t>
            </a:r>
            <a:endParaRPr lang="en-US" sz="1400" dirty="0"/>
          </a:p>
        </p:txBody>
      </p:sp>
      <p:sp>
        <p:nvSpPr>
          <p:cNvPr id="11" name="Shape 9"/>
          <p:cNvSpPr/>
          <p:nvPr/>
        </p:nvSpPr>
        <p:spPr>
          <a:xfrm>
            <a:off x="4919472" y="1773936"/>
            <a:ext cx="384048" cy="384048"/>
          </a:xfrm>
          <a:prstGeom prst="chevron">
            <a:avLst/>
          </a:prstGeom>
          <a:solidFill>
            <a:srgbClr val="A6E3D8"/>
          </a:solidFill>
          <a:ln w="12700">
            <a:solidFill>
              <a:srgbClr val="A6E3D8"/>
            </a:solidFill>
            <a:prstDash val="solid"/>
          </a:ln>
        </p:spPr>
        <p:txBody>
          <a:bodyPr/>
          <a:lstStyle/>
          <a:p>
            <a:endParaRPr lang="en-DE"/>
          </a:p>
        </p:txBody>
      </p:sp>
      <p:sp>
        <p:nvSpPr>
          <p:cNvPr id="12" name="Shape 10"/>
          <p:cNvSpPr/>
          <p:nvPr/>
        </p:nvSpPr>
        <p:spPr>
          <a:xfrm>
            <a:off x="5751576" y="1463040"/>
            <a:ext cx="1051560" cy="1051560"/>
          </a:xfrm>
          <a:prstGeom prst="ellipse">
            <a:avLst/>
          </a:prstGeom>
          <a:solidFill>
            <a:srgbClr val="4CB6D6"/>
          </a:solidFill>
          <a:ln w="25400">
            <a:solidFill>
              <a:srgbClr val="FFFFFF"/>
            </a:solidFill>
            <a:prstDash val="solid"/>
          </a:ln>
        </p:spPr>
        <p:txBody>
          <a:bodyPr/>
          <a:lstStyle/>
          <a:p>
            <a:endParaRPr lang="en-DE"/>
          </a:p>
        </p:txBody>
      </p:sp>
      <p:sp>
        <p:nvSpPr>
          <p:cNvPr id="13" name="Text 11"/>
          <p:cNvSpPr/>
          <p:nvPr/>
        </p:nvSpPr>
        <p:spPr>
          <a:xfrm>
            <a:off x="5751576" y="1755648"/>
            <a:ext cx="1051560" cy="320040"/>
          </a:xfrm>
          <a:prstGeom prst="rect">
            <a:avLst/>
          </a:prstGeom>
          <a:noFill/>
          <a:ln/>
        </p:spPr>
        <p:txBody>
          <a:bodyPr wrap="square" lIns="0" tIns="0" rIns="0" bIns="0" rtlCol="0" anchor="ctr"/>
          <a:lstStyle/>
          <a:p>
            <a:pPr marL="0" indent="0" algn="ctr">
              <a:buNone/>
            </a:pPr>
            <a:r>
              <a:rPr lang="en-US" sz="2200" b="1" dirty="0">
                <a:solidFill>
                  <a:srgbClr val="FFFFFF"/>
                </a:solidFill>
              </a:rPr>
              <a:t>3</a:t>
            </a:r>
            <a:endParaRPr lang="en-US" sz="2200" dirty="0"/>
          </a:p>
        </p:txBody>
      </p:sp>
      <p:sp>
        <p:nvSpPr>
          <p:cNvPr id="14" name="Text 12"/>
          <p:cNvSpPr/>
          <p:nvPr/>
        </p:nvSpPr>
        <p:spPr>
          <a:xfrm>
            <a:off x="5248656" y="2788920"/>
            <a:ext cx="2057400" cy="777240"/>
          </a:xfrm>
          <a:prstGeom prst="rect">
            <a:avLst/>
          </a:prstGeom>
          <a:noFill/>
          <a:ln/>
        </p:spPr>
        <p:txBody>
          <a:bodyPr wrap="square" lIns="508" tIns="508" rIns="508" bIns="508" rtlCol="0" anchor="ctr"/>
          <a:lstStyle/>
          <a:p>
            <a:pPr marL="0" indent="0" algn="ctr">
              <a:buNone/>
            </a:pPr>
            <a:r>
              <a:rPr lang="en-US" sz="1400" b="1" dirty="0">
                <a:solidFill>
                  <a:srgbClr val="073B4C"/>
                </a:solidFill>
              </a:rPr>
              <a:t>Port and bunkering infrastructure</a:t>
            </a:r>
            <a:endParaRPr lang="en-US" sz="1400" dirty="0"/>
          </a:p>
        </p:txBody>
      </p:sp>
      <p:sp>
        <p:nvSpPr>
          <p:cNvPr id="15" name="Shape 13"/>
          <p:cNvSpPr/>
          <p:nvPr/>
        </p:nvSpPr>
        <p:spPr>
          <a:xfrm>
            <a:off x="7187184" y="1773936"/>
            <a:ext cx="384048" cy="384048"/>
          </a:xfrm>
          <a:prstGeom prst="chevron">
            <a:avLst/>
          </a:prstGeom>
          <a:solidFill>
            <a:srgbClr val="A6E3D8"/>
          </a:solidFill>
          <a:ln w="12700">
            <a:solidFill>
              <a:srgbClr val="A6E3D8"/>
            </a:solidFill>
            <a:prstDash val="solid"/>
          </a:ln>
        </p:spPr>
        <p:txBody>
          <a:bodyPr/>
          <a:lstStyle/>
          <a:p>
            <a:endParaRPr lang="en-DE"/>
          </a:p>
        </p:txBody>
      </p:sp>
      <p:sp>
        <p:nvSpPr>
          <p:cNvPr id="16" name="Shape 14"/>
          <p:cNvSpPr/>
          <p:nvPr/>
        </p:nvSpPr>
        <p:spPr>
          <a:xfrm>
            <a:off x="8019288" y="1463040"/>
            <a:ext cx="1051560" cy="1051560"/>
          </a:xfrm>
          <a:prstGeom prst="ellipse">
            <a:avLst/>
          </a:prstGeom>
          <a:solidFill>
            <a:srgbClr val="72C47D"/>
          </a:solidFill>
          <a:ln w="25400">
            <a:solidFill>
              <a:srgbClr val="FFFFFF"/>
            </a:solidFill>
            <a:prstDash val="solid"/>
          </a:ln>
        </p:spPr>
        <p:txBody>
          <a:bodyPr/>
          <a:lstStyle/>
          <a:p>
            <a:endParaRPr lang="en-DE"/>
          </a:p>
        </p:txBody>
      </p:sp>
      <p:sp>
        <p:nvSpPr>
          <p:cNvPr id="17" name="Text 15"/>
          <p:cNvSpPr/>
          <p:nvPr/>
        </p:nvSpPr>
        <p:spPr>
          <a:xfrm>
            <a:off x="8019288" y="1755648"/>
            <a:ext cx="1051560" cy="320040"/>
          </a:xfrm>
          <a:prstGeom prst="rect">
            <a:avLst/>
          </a:prstGeom>
          <a:noFill/>
          <a:ln/>
        </p:spPr>
        <p:txBody>
          <a:bodyPr wrap="square" lIns="0" tIns="0" rIns="0" bIns="0" rtlCol="0" anchor="ctr"/>
          <a:lstStyle/>
          <a:p>
            <a:pPr marL="0" indent="0" algn="ctr">
              <a:buNone/>
            </a:pPr>
            <a:r>
              <a:rPr lang="en-US" sz="2200" b="1" dirty="0">
                <a:solidFill>
                  <a:srgbClr val="FFFFFF"/>
                </a:solidFill>
              </a:rPr>
              <a:t>4</a:t>
            </a:r>
            <a:endParaRPr lang="en-US" sz="2200" dirty="0"/>
          </a:p>
        </p:txBody>
      </p:sp>
      <p:sp>
        <p:nvSpPr>
          <p:cNvPr id="18" name="Text 16"/>
          <p:cNvSpPr/>
          <p:nvPr/>
        </p:nvSpPr>
        <p:spPr>
          <a:xfrm>
            <a:off x="7516368" y="2788920"/>
            <a:ext cx="2057400" cy="777240"/>
          </a:xfrm>
          <a:prstGeom prst="rect">
            <a:avLst/>
          </a:prstGeom>
          <a:noFill/>
          <a:ln/>
        </p:spPr>
        <p:txBody>
          <a:bodyPr wrap="square" lIns="508" tIns="508" rIns="508" bIns="508" rtlCol="0" anchor="ctr"/>
          <a:lstStyle/>
          <a:p>
            <a:pPr marL="0" indent="0" algn="ctr">
              <a:buNone/>
            </a:pPr>
            <a:r>
              <a:rPr lang="en-US" sz="1400" b="1" dirty="0">
                <a:solidFill>
                  <a:srgbClr val="073B4C"/>
                </a:solidFill>
              </a:rPr>
              <a:t>Bankable fleet investments</a:t>
            </a:r>
            <a:endParaRPr lang="en-US" sz="1400" dirty="0"/>
          </a:p>
        </p:txBody>
      </p:sp>
      <p:sp>
        <p:nvSpPr>
          <p:cNvPr id="19" name="Shape 17"/>
          <p:cNvSpPr/>
          <p:nvPr/>
        </p:nvSpPr>
        <p:spPr>
          <a:xfrm>
            <a:off x="9454896" y="1773936"/>
            <a:ext cx="384048" cy="384048"/>
          </a:xfrm>
          <a:prstGeom prst="chevron">
            <a:avLst/>
          </a:prstGeom>
          <a:solidFill>
            <a:srgbClr val="A6E3D8"/>
          </a:solidFill>
          <a:ln w="12700">
            <a:solidFill>
              <a:srgbClr val="A6E3D8"/>
            </a:solidFill>
            <a:prstDash val="solid"/>
          </a:ln>
        </p:spPr>
        <p:txBody>
          <a:bodyPr/>
          <a:lstStyle/>
          <a:p>
            <a:endParaRPr lang="en-DE"/>
          </a:p>
        </p:txBody>
      </p:sp>
      <p:sp>
        <p:nvSpPr>
          <p:cNvPr id="20" name="Shape 18"/>
          <p:cNvSpPr/>
          <p:nvPr/>
        </p:nvSpPr>
        <p:spPr>
          <a:xfrm>
            <a:off x="10287000" y="1463040"/>
            <a:ext cx="1051560" cy="1051560"/>
          </a:xfrm>
          <a:prstGeom prst="ellipse">
            <a:avLst/>
          </a:prstGeom>
          <a:solidFill>
            <a:srgbClr val="F2B84B"/>
          </a:solidFill>
          <a:ln w="25400">
            <a:solidFill>
              <a:srgbClr val="FFFFFF"/>
            </a:solidFill>
            <a:prstDash val="solid"/>
          </a:ln>
        </p:spPr>
        <p:txBody>
          <a:bodyPr/>
          <a:lstStyle/>
          <a:p>
            <a:endParaRPr lang="en-DE"/>
          </a:p>
        </p:txBody>
      </p:sp>
      <p:sp>
        <p:nvSpPr>
          <p:cNvPr id="21" name="Text 19"/>
          <p:cNvSpPr/>
          <p:nvPr/>
        </p:nvSpPr>
        <p:spPr>
          <a:xfrm>
            <a:off x="10287000" y="1755648"/>
            <a:ext cx="1051560" cy="320040"/>
          </a:xfrm>
          <a:prstGeom prst="rect">
            <a:avLst/>
          </a:prstGeom>
          <a:noFill/>
          <a:ln/>
        </p:spPr>
        <p:txBody>
          <a:bodyPr wrap="square" lIns="0" tIns="0" rIns="0" bIns="0" rtlCol="0" anchor="ctr"/>
          <a:lstStyle/>
          <a:p>
            <a:pPr marL="0" indent="0" algn="ctr">
              <a:buNone/>
            </a:pPr>
            <a:r>
              <a:rPr lang="en-US" sz="2200" b="1" dirty="0">
                <a:solidFill>
                  <a:srgbClr val="FFFFFF"/>
                </a:solidFill>
              </a:rPr>
              <a:t>5</a:t>
            </a:r>
            <a:endParaRPr lang="en-US" sz="2200" dirty="0"/>
          </a:p>
        </p:txBody>
      </p:sp>
      <p:sp>
        <p:nvSpPr>
          <p:cNvPr id="22" name="Text 20"/>
          <p:cNvSpPr/>
          <p:nvPr/>
        </p:nvSpPr>
        <p:spPr>
          <a:xfrm>
            <a:off x="9784080" y="2788920"/>
            <a:ext cx="2057400" cy="777240"/>
          </a:xfrm>
          <a:prstGeom prst="rect">
            <a:avLst/>
          </a:prstGeom>
          <a:noFill/>
          <a:ln/>
        </p:spPr>
        <p:txBody>
          <a:bodyPr wrap="square" lIns="508" tIns="508" rIns="508" bIns="508" rtlCol="0" anchor="ctr"/>
          <a:lstStyle/>
          <a:p>
            <a:pPr marL="0" indent="0" algn="ctr">
              <a:buNone/>
            </a:pPr>
            <a:r>
              <a:rPr lang="en-US" sz="1400" b="1" dirty="0">
                <a:solidFill>
                  <a:srgbClr val="073B4C"/>
                </a:solidFill>
              </a:rPr>
              <a:t>Skills, safety and acceptance</a:t>
            </a:r>
            <a:endParaRPr lang="en-US" sz="1400" dirty="0"/>
          </a:p>
        </p:txBody>
      </p:sp>
      <p:sp>
        <p:nvSpPr>
          <p:cNvPr id="23" name="Text 21"/>
          <p:cNvSpPr/>
          <p:nvPr/>
        </p:nvSpPr>
        <p:spPr>
          <a:xfrm>
            <a:off x="960120" y="4160520"/>
            <a:ext cx="10241280" cy="960120"/>
          </a:xfrm>
          <a:prstGeom prst="rect">
            <a:avLst/>
          </a:prstGeom>
          <a:solidFill>
            <a:srgbClr val="073B4C"/>
          </a:solidFill>
          <a:ln/>
        </p:spPr>
        <p:txBody>
          <a:bodyPr wrap="square" lIns="2032" tIns="2032" rIns="2032" bIns="2032" rtlCol="0" anchor="ctr"/>
          <a:lstStyle/>
          <a:p>
            <a:pPr marL="0" indent="0" algn="ctr">
              <a:buNone/>
            </a:pPr>
            <a:r>
              <a:rPr lang="en-US" sz="2500" b="1" dirty="0">
                <a:solidFill>
                  <a:srgbClr val="FFFFFF"/>
                </a:solidFill>
              </a:rPr>
              <a:t>The transition is already visible. The strategic challenge is to synchronise technology, fleet renewal, infrastructure and people.</a:t>
            </a:r>
            <a:endParaRPr lang="en-US" sz="2500" dirty="0"/>
          </a:p>
        </p:txBody>
      </p:sp>
      <p:sp>
        <p:nvSpPr>
          <p:cNvPr id="24" name="Text 22"/>
          <p:cNvSpPr/>
          <p:nvPr/>
        </p:nvSpPr>
        <p:spPr>
          <a:xfrm>
            <a:off x="1828800" y="5440680"/>
            <a:ext cx="8503920" cy="438912"/>
          </a:xfrm>
          <a:prstGeom prst="rect">
            <a:avLst/>
          </a:prstGeom>
          <a:noFill/>
          <a:ln/>
        </p:spPr>
        <p:txBody>
          <a:bodyPr wrap="square" lIns="0" tIns="0" rIns="0" bIns="0" rtlCol="0" anchor="ctr"/>
          <a:lstStyle/>
          <a:p>
            <a:pPr marL="0" indent="0" algn="ctr">
              <a:buNone/>
            </a:pPr>
            <a:r>
              <a:rPr lang="en-US" sz="1700" b="1" dirty="0">
                <a:solidFill>
                  <a:srgbClr val="00AFA3"/>
                </a:solidFill>
              </a:rPr>
              <a:t>This is the starting point for choosing credible pathways to 2030 and 2050.</a:t>
            </a:r>
            <a:endParaRPr lang="en-US" sz="1700" dirty="0"/>
          </a:p>
        </p:txBody>
      </p:sp>
      <p:sp>
        <p:nvSpPr>
          <p:cNvPr id="25" name="Slide Number Placeholder 0"/>
          <p:cNvSpPr>
            <a:spLocks noGrp="1"/>
          </p:cNvSpPr>
          <p:nvPr>
            <p:ph type="sldNum" sz="quarter" idx="4294967295"/>
          </p:nvPr>
        </p:nvSpPr>
        <p:spPr>
          <a:xfrm>
            <a:off x="11722608" y="609000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77A"/>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Thank you">
    <p:bg>
      <p:bgPr>
        <a:solidFill>
          <a:srgbClr val="EAFAF8"/>
        </a:solidFill>
        <a:effectLst/>
      </p:bgPr>
    </p:bg>
    <p:spTree>
      <p:nvGrpSpPr>
        <p:cNvPr id="1" name=""/>
        <p:cNvGrpSpPr/>
        <p:nvPr/>
      </p:nvGrpSpPr>
      <p:grpSpPr>
        <a:xfrm>
          <a:off x="0" y="0"/>
          <a:ext cx="1" cy="1"/>
          <a:chOff x="0" y="0"/>
          <a:chExt cx="1" cy="1"/>
        </a:xfrm>
      </p:grpSpPr>
      <p:sp>
        <p:nvSpPr>
          <p:cNvPr id="2" name="Curved Panel"/>
          <p:cNvSpPr/>
          <p:nvPr/>
        </p:nvSpPr>
        <p:spPr>
          <a:xfrm>
            <a:off x="7371179" y="-319000"/>
            <a:ext cx="4876800" cy="6438000"/>
          </a:xfrm>
          <a:custGeom>
            <a:avLst/>
            <a:gdLst/>
            <a:ahLst/>
            <a:cxnLst/>
            <a:rect l="0" t="0" r="r" b="b"/>
            <a:pathLst>
              <a:path w="4876800" h="6438000">
                <a:moveTo>
                  <a:pt x="1500000" y="0"/>
                </a:moveTo>
                <a:cubicBezTo>
                  <a:pt x="200000" y="1400000"/>
                  <a:pt x="200000" y="5038000"/>
                  <a:pt x="1500000" y="6438000"/>
                </a:cubicBezTo>
                <a:lnTo>
                  <a:pt x="4876800" y="6438000"/>
                </a:lnTo>
                <a:lnTo>
                  <a:pt x="4876800" y="0"/>
                </a:lnTo>
                <a:close/>
              </a:path>
            </a:pathLst>
          </a:custGeom>
          <a:gradFill>
            <a:gsLst>
              <a:gs pos="0">
                <a:srgbClr val="2BC7B4"/>
              </a:gs>
              <a:gs pos="100000">
                <a:srgbClr val="1E7FB5"/>
              </a:gs>
            </a:gsLst>
            <a:lin ang="2700000" scaled="0"/>
          </a:gradFill>
          <a:ln>
            <a:noFill/>
          </a:ln>
        </p:spPr>
        <p:txBody>
          <a:bodyPr/>
          <a:lstStyle/>
          <a:p>
            <a:endParaRPr lang="en-DE"/>
          </a:p>
        </p:txBody>
      </p:sp>
      <p:sp>
        <p:nvSpPr>
          <p:cNvPr id="4" name="Contact"/>
          <p:cNvSpPr/>
          <p:nvPr/>
        </p:nvSpPr>
        <p:spPr>
          <a:xfrm>
            <a:off x="8534400" y="3412676"/>
            <a:ext cx="3352800" cy="800000"/>
          </a:xfrm>
          <a:prstGeom prst="rect">
            <a:avLst/>
          </a:prstGeom>
          <a:noFill/>
          <a:ln/>
        </p:spPr>
        <p:txBody>
          <a:bodyPr wrap="square" lIns="0" tIns="0" rIns="0" bIns="0" rtlCol="0" anchor="ctr"/>
          <a:lstStyle/>
          <a:p>
            <a:pPr marL="0" indent="0" algn="ctr">
              <a:buNone/>
            </a:pPr>
            <a:r>
              <a:rPr lang="en-US" sz="1600" dirty="0">
                <a:solidFill>
                  <a:srgbClr val="FFFFFF"/>
                </a:solidFill>
              </a:rPr>
              <a:t>Patrizio Di Francesco, RINA</a:t>
            </a:r>
          </a:p>
          <a:p>
            <a:pPr marL="0" indent="0" algn="ctr">
              <a:buNone/>
            </a:pPr>
            <a:r>
              <a:rPr lang="en-US" sz="1600" dirty="0">
                <a:solidFill>
                  <a:srgbClr val="FFFFFF"/>
                </a:solidFill>
              </a:rPr>
              <a:t>TRUSTEE webinar | 16 September 2026</a:t>
            </a:r>
            <a:endParaRPr lang="en-US" sz="1600" dirty="0"/>
          </a:p>
        </p:txBody>
      </p:sp>
      <p:pic>
        <p:nvPicPr>
          <p:cNvPr id="5" name="TRUSTEE Logo"/>
          <p:cNvPicPr>
            <a:picLocks noChangeAspect="1"/>
          </p:cNvPicPr>
          <p:nvPr/>
        </p:nvPicPr>
        <p:blipFill>
          <a:blip r:embed="rId2"/>
          <a:stretch>
            <a:fillRect/>
          </a:stretch>
        </p:blipFill>
        <p:spPr>
          <a:xfrm>
            <a:off x="762000" y="1600000"/>
            <a:ext cx="3429000" cy="663000"/>
          </a:xfrm>
          <a:prstGeom prst="rect">
            <a:avLst/>
          </a:prstGeom>
        </p:spPr>
      </p:pic>
      <p:pic>
        <p:nvPicPr>
          <p:cNvPr id="6" name="RINA Logo"/>
          <p:cNvPicPr>
            <a:picLocks noChangeAspect="1"/>
          </p:cNvPicPr>
          <p:nvPr/>
        </p:nvPicPr>
        <p:blipFill>
          <a:blip r:embed="rId3"/>
          <a:stretch>
            <a:fillRect/>
          </a:stretch>
        </p:blipFill>
        <p:spPr>
          <a:xfrm>
            <a:off x="4800600" y="1400000"/>
            <a:ext cx="1828800" cy="914400"/>
          </a:xfrm>
          <a:prstGeom prst="rect">
            <a:avLst/>
          </a:prstGeom>
        </p:spPr>
      </p:pic>
      <p:sp>
        <p:nvSpPr>
          <p:cNvPr id="7" name="Links"/>
          <p:cNvSpPr/>
          <p:nvPr/>
        </p:nvSpPr>
        <p:spPr>
          <a:xfrm>
            <a:off x="8739352" y="1231500"/>
            <a:ext cx="2942896" cy="1400000"/>
          </a:xfrm>
          <a:prstGeom prst="rect">
            <a:avLst/>
          </a:prstGeom>
          <a:noFill/>
          <a:ln/>
        </p:spPr>
        <p:txBody>
          <a:bodyPr wrap="square" lIns="0" tIns="0" rIns="0" bIns="0" rtlCol="0" anchor="ctr"/>
          <a:lstStyle/>
          <a:p>
            <a:pPr marL="0" indent="0">
              <a:buNone/>
            </a:pPr>
            <a:r>
              <a:rPr lang="en-US" sz="3600" b="1" dirty="0">
                <a:solidFill>
                  <a:srgbClr val="073B4C"/>
                </a:solidFill>
              </a:rPr>
              <a:t>Thank you for your attention</a:t>
            </a:r>
          </a:p>
        </p:txBody>
      </p:sp>
      <p:sp>
        <p:nvSpPr>
          <p:cNvPr id="8" name="Purple Bar"/>
          <p:cNvSpPr/>
          <p:nvPr/>
        </p:nvSpPr>
        <p:spPr>
          <a:xfrm>
            <a:off x="0" y="6438000"/>
            <a:ext cx="12192000" cy="420000"/>
          </a:xfrm>
          <a:prstGeom prst="rect">
            <a:avLst/>
          </a:prstGeom>
          <a:solidFill>
            <a:srgbClr val="3B1642"/>
          </a:solidFill>
          <a:ln>
            <a:noFill/>
          </a:ln>
        </p:spPr>
        <p:txBody>
          <a:bodyPr/>
          <a:lstStyle/>
          <a:p>
            <a:endParaRPr lang="en-DE"/>
          </a:p>
        </p:txBody>
      </p:sp>
      <p:pic>
        <p:nvPicPr>
          <p:cNvPr id="9" name="TRUSTEE Bar Logo"/>
          <p:cNvPicPr>
            <a:picLocks noChangeAspect="1"/>
          </p:cNvPicPr>
          <p:nvPr/>
        </p:nvPicPr>
        <p:blipFill>
          <a:blip r:embed="rId4"/>
          <a:stretch>
            <a:fillRect/>
          </a:stretch>
        </p:blipFill>
        <p:spPr>
          <a:xfrm>
            <a:off x="366611" y="6562543"/>
            <a:ext cx="1013777" cy="196023"/>
          </a:xfrm>
          <a:prstGeom prst="rect">
            <a:avLst/>
          </a:prstGeom>
        </p:spPr>
      </p:pic>
      <p:grpSp>
        <p:nvGrpSpPr>
          <p:cNvPr id="11" name="Agrupar 29">
            <a:extLst>
              <a:ext uri="{FF2B5EF4-FFF2-40B4-BE49-F238E27FC236}">
                <a16:creationId xmlns:a16="http://schemas.microsoft.com/office/drawing/2014/main" id="{8ABB6A8B-6C47-900F-DAB4-A98CC137D768}"/>
              </a:ext>
            </a:extLst>
          </p:cNvPr>
          <p:cNvGrpSpPr/>
          <p:nvPr/>
        </p:nvGrpSpPr>
        <p:grpSpPr>
          <a:xfrm>
            <a:off x="366611" y="3787087"/>
            <a:ext cx="7648777" cy="1615827"/>
            <a:chOff x="1522137" y="4619980"/>
            <a:chExt cx="7648777" cy="1615827"/>
          </a:xfrm>
        </p:grpSpPr>
        <p:sp>
          <p:nvSpPr>
            <p:cNvPr id="12" name="CasellaDiTesto 13">
              <a:extLst>
                <a:ext uri="{FF2B5EF4-FFF2-40B4-BE49-F238E27FC236}">
                  <a16:creationId xmlns:a16="http://schemas.microsoft.com/office/drawing/2014/main" id="{695036AA-DEBB-0234-06F7-AD8C4268681D}"/>
                </a:ext>
              </a:extLst>
            </p:cNvPr>
            <p:cNvSpPr txBox="1"/>
            <p:nvPr/>
          </p:nvSpPr>
          <p:spPr>
            <a:xfrm>
              <a:off x="1882137" y="4619980"/>
              <a:ext cx="7288777" cy="1615827"/>
            </a:xfrm>
            <a:prstGeom prst="rect">
              <a:avLst/>
            </a:prstGeom>
            <a:noFill/>
          </p:spPr>
          <p:txBody>
            <a:bodyPr wrap="square" lIns="91440" tIns="45720" rIns="91440" bIns="45720" rtlCol="0" anchor="t">
              <a:spAutoFit/>
            </a:bodyPr>
            <a:lstStyle/>
            <a:p>
              <a:pPr>
                <a:lnSpc>
                  <a:spcPct val="150000"/>
                </a:lnSpc>
              </a:pPr>
              <a:r>
                <a:rPr lang="it-IT" dirty="0" err="1">
                  <a:solidFill>
                    <a:srgbClr val="3B1642"/>
                  </a:solidFill>
                  <a:cs typeface="Arial"/>
                  <a:hlinkClick r:id="rId5">
                    <a:extLst>
                      <a:ext uri="{A12FA001-AC4F-418D-AE19-62706E023703}">
                        <ahyp:hlinkClr xmlns:ahyp="http://schemas.microsoft.com/office/drawing/2018/hyperlinkcolor" val="tx"/>
                      </a:ext>
                    </a:extLst>
                  </a:hlinkClick>
                </a:rPr>
                <a:t>www.trusteeproject.eu</a:t>
              </a:r>
              <a:endParaRPr lang="pt-BR" dirty="0">
                <a:solidFill>
                  <a:srgbClr val="3B1642"/>
                </a:solidFill>
                <a:ea typeface="Calibri" panose="020F0502020204030204"/>
                <a:cs typeface="Calibri" panose="020F0502020204030204"/>
              </a:endParaRPr>
            </a:p>
            <a:p>
              <a:pPr>
                <a:lnSpc>
                  <a:spcPct val="150000"/>
                </a:lnSpc>
              </a:pPr>
              <a:r>
                <a:rPr lang="it-IT" dirty="0">
                  <a:solidFill>
                    <a:srgbClr val="3B1642"/>
                  </a:solidFill>
                  <a:hlinkClick r:id="rId6">
                    <a:extLst>
                      <a:ext uri="{A12FA001-AC4F-418D-AE19-62706E023703}">
                        <ahyp:hlinkClr xmlns:ahyp="http://schemas.microsoft.com/office/drawing/2018/hyperlinkcolor" val="tx"/>
                      </a:ext>
                    </a:extLst>
                  </a:hlinkClick>
                </a:rPr>
                <a:t>www.linkedin.com/company/trustee-project</a:t>
              </a:r>
              <a:endParaRPr lang="it-IT" dirty="0">
                <a:solidFill>
                  <a:srgbClr val="3B1642"/>
                </a:solidFill>
              </a:endParaRPr>
            </a:p>
            <a:p>
              <a:pPr>
                <a:lnSpc>
                  <a:spcPct val="150000"/>
                </a:lnSpc>
              </a:pPr>
              <a:r>
                <a:rPr lang="it-IT" dirty="0">
                  <a:solidFill>
                    <a:srgbClr val="3B1642"/>
                  </a:solidFill>
                  <a:ea typeface="Calibri"/>
                  <a:cs typeface="Calibri"/>
                </a:rPr>
                <a:t>@</a:t>
              </a:r>
              <a:r>
                <a:rPr lang="it-IT" dirty="0" err="1">
                  <a:solidFill>
                    <a:srgbClr val="3B1642"/>
                  </a:solidFill>
                  <a:cs typeface="Arial"/>
                </a:rPr>
                <a:t>Project_TRUSTEE</a:t>
              </a:r>
              <a:r>
                <a:rPr lang="it-IT" dirty="0">
                  <a:solidFill>
                    <a:srgbClr val="3B1642"/>
                  </a:solidFill>
                  <a:cs typeface="Arial"/>
                </a:rPr>
                <a:t>          </a:t>
              </a:r>
              <a:r>
                <a:rPr lang="it-IT" dirty="0">
                  <a:solidFill>
                    <a:srgbClr val="3B1642"/>
                  </a:solidFill>
                </a:rPr>
                <a:t>@</a:t>
              </a:r>
              <a:r>
                <a:rPr lang="it-IT" dirty="0" err="1">
                  <a:solidFill>
                    <a:srgbClr val="3B1642"/>
                  </a:solidFill>
                  <a:cs typeface="Arial"/>
                </a:rPr>
                <a:t>project_trustee</a:t>
              </a:r>
              <a:r>
                <a:rPr lang="it-IT" dirty="0">
                  <a:solidFill>
                    <a:srgbClr val="3B1642"/>
                  </a:solidFill>
                </a:rPr>
                <a:t>    </a:t>
              </a:r>
              <a:endParaRPr lang="pt-BR" dirty="0">
                <a:solidFill>
                  <a:srgbClr val="3B1642"/>
                </a:solidFill>
                <a:ea typeface="Calibri"/>
                <a:cs typeface="Calibri"/>
              </a:endParaRPr>
            </a:p>
            <a:p>
              <a:endParaRPr lang="pt-BR" dirty="0"/>
            </a:p>
          </p:txBody>
        </p:sp>
        <p:pic>
          <p:nvPicPr>
            <p:cNvPr id="13" name="Imagem 22" descr="Ícone&#10;&#10;O conteúdo gerado por IA pode estar incorreto.">
              <a:extLst>
                <a:ext uri="{FF2B5EF4-FFF2-40B4-BE49-F238E27FC236}">
                  <a16:creationId xmlns:a16="http://schemas.microsoft.com/office/drawing/2014/main" id="{C25FD594-707A-1B3D-1A6F-E5669FAB6B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2137" y="4694646"/>
              <a:ext cx="360000" cy="360000"/>
            </a:xfrm>
            <a:prstGeom prst="rect">
              <a:avLst/>
            </a:prstGeom>
          </p:spPr>
        </p:pic>
        <p:pic>
          <p:nvPicPr>
            <p:cNvPr id="14" name="Imagem 24" descr="Ícone&#10;&#10;O conteúdo gerado por IA pode estar incorreto.">
              <a:extLst>
                <a:ext uri="{FF2B5EF4-FFF2-40B4-BE49-F238E27FC236}">
                  <a16:creationId xmlns:a16="http://schemas.microsoft.com/office/drawing/2014/main" id="{A95558FC-617B-72DE-24D9-4A18CA31EA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2137" y="5102528"/>
              <a:ext cx="360000" cy="360000"/>
            </a:xfrm>
            <a:prstGeom prst="rect">
              <a:avLst/>
            </a:prstGeom>
          </p:spPr>
        </p:pic>
        <p:pic>
          <p:nvPicPr>
            <p:cNvPr id="15" name="Imagem 26" descr="Ícone&#10;&#10;O conteúdo gerado por IA pode estar incorreto.">
              <a:extLst>
                <a:ext uri="{FF2B5EF4-FFF2-40B4-BE49-F238E27FC236}">
                  <a16:creationId xmlns:a16="http://schemas.microsoft.com/office/drawing/2014/main" id="{1F93B2EB-592D-4677-3E42-18F55C2CF3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81608" y="5510410"/>
              <a:ext cx="360000" cy="360000"/>
            </a:xfrm>
            <a:prstGeom prst="rect">
              <a:avLst/>
            </a:prstGeom>
          </p:spPr>
        </p:pic>
        <p:pic>
          <p:nvPicPr>
            <p:cNvPr id="16" name="Imagem 28" descr="Ícone&#10;&#10;O conteúdo gerado por IA pode estar incorreto.">
              <a:extLst>
                <a:ext uri="{FF2B5EF4-FFF2-40B4-BE49-F238E27FC236}">
                  <a16:creationId xmlns:a16="http://schemas.microsoft.com/office/drawing/2014/main" id="{B424B859-DCFE-8989-599A-61B241EC5E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22137" y="5510410"/>
              <a:ext cx="360000" cy="360000"/>
            </a:xfrm>
            <a:prstGeom prst="rect">
              <a:avLst/>
            </a:prstGeom>
          </p:spPr>
        </p:pic>
      </p:grpSp>
      <p:pic>
        <p:nvPicPr>
          <p:cNvPr id="19" name="Immagine 5" descr="Immagine che contiene testo, Carattere, logo, Blu elettrico&#10;&#10;Il contenuto generato dall'IA potrebbe non essere corretto.">
            <a:extLst>
              <a:ext uri="{FF2B5EF4-FFF2-40B4-BE49-F238E27FC236}">
                <a16:creationId xmlns:a16="http://schemas.microsoft.com/office/drawing/2014/main" id="{BFA9B4CA-C350-6DEB-E3A1-D788F6859548}"/>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6611" y="5468769"/>
            <a:ext cx="3390343" cy="71197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1489</Words>
  <Application>Microsoft Office PowerPoint</Application>
  <PresentationFormat>Widescreen</PresentationFormat>
  <Paragraphs>142</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Setting the Scene: Fleet Transformation and Key Trends towards ZEWT</dc:title>
  <dc:subject>TRUSTEE webinar - Fleet Transformation and Key Trends towards ZEWT</dc:subject>
  <dc:creator>Michela SCOTTO DI MINICO</dc:creator>
  <cp:lastModifiedBy>Patrizio DI FRANCESCO</cp:lastModifiedBy>
  <cp:revision>2</cp:revision>
  <dcterms:created xsi:type="dcterms:W3CDTF">2026-09-13T09:34:55Z</dcterms:created>
  <dcterms:modified xsi:type="dcterms:W3CDTF">2026-09-16T12:44:21Z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4480d37-4848-42ce-83aa-e003de3fa15d_Enabled">
    <vt:lpwstr>true</vt:lpwstr>
  </property>
  <property fmtid="{D5CDD505-2E9C-101B-9397-08002B2CF9AE}" pid="3" name="MSIP_Label_e4480d37-4848-42ce-83aa-e003de3fa15d_SetDate">
    <vt:lpwstr>2026-09-13T09:34:55Z</vt:lpwstr>
  </property>
  <property fmtid="{D5CDD505-2E9C-101B-9397-08002B2CF9AE}" pid="4" name="MSIP_Label_e4480d37-4848-42ce-83aa-e003de3fa15d_Method">
    <vt:lpwstr>Standard</vt:lpwstr>
  </property>
  <property fmtid="{D5CDD505-2E9C-101B-9397-08002B2CF9AE}" pid="5" name="MSIP_Label_e4480d37-4848-42ce-83aa-e003de3fa15d_Name">
    <vt:lpwstr>Sensitive</vt:lpwstr>
  </property>
  <property fmtid="{D5CDD505-2E9C-101B-9397-08002B2CF9AE}" pid="6" name="MSIP_Label_e4480d37-4848-42ce-83aa-e003de3fa15d_SiteId">
    <vt:lpwstr>76e3e3ff-fce0-45ec-a946-bc44d69a9b7e</vt:lpwstr>
  </property>
  <property fmtid="{D5CDD505-2E9C-101B-9397-08002B2CF9AE}" pid="7" name="MSIP_Label_e4480d37-4848-42ce-83aa-e003de3fa15d_ActionId">
    <vt:lpwstr>7d5925ee-c63e-4b7c-995f-2fc1c8b5c9df</vt:lpwstr>
  </property>
  <property fmtid="{D5CDD505-2E9C-101B-9397-08002B2CF9AE}" pid="8" name="MSIP_Label_e4480d37-4848-42ce-83aa-e003de3fa15d_ContentBits">
    <vt:lpwstr>0</vt:lpwstr>
  </property>
</Properties>
</file>